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0"/>
  </p:notesMasterIdLst>
  <p:sldIdLst>
    <p:sldId id="262" r:id="rId2"/>
    <p:sldId id="261" r:id="rId3"/>
    <p:sldId id="281" r:id="rId4"/>
    <p:sldId id="263" r:id="rId5"/>
    <p:sldId id="282" r:id="rId6"/>
    <p:sldId id="283" r:id="rId7"/>
    <p:sldId id="284" r:id="rId8"/>
    <p:sldId id="260" r:id="rId9"/>
    <p:sldId id="275" r:id="rId10"/>
    <p:sldId id="273" r:id="rId11"/>
    <p:sldId id="277" r:id="rId12"/>
    <p:sldId id="276" r:id="rId13"/>
    <p:sldId id="285" r:id="rId14"/>
    <p:sldId id="287" r:id="rId15"/>
    <p:sldId id="278" r:id="rId16"/>
    <p:sldId id="286" r:id="rId17"/>
    <p:sldId id="279" r:id="rId18"/>
    <p:sldId id="280" r:id="rId19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Mostra Nuova Light" panose="020B0604020202020204" charset="0"/>
      <p:regular r:id="rId25"/>
    </p:embeddedFont>
    <p:embeddedFont>
      <p:font typeface="Arial Unicode MS" panose="020B0604020202020204" pitchFamily="34" charset="-128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BAE7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9" autoAdjust="0"/>
    <p:restoredTop sz="94660"/>
  </p:normalViewPr>
  <p:slideViewPr>
    <p:cSldViewPr snapToGrid="0">
      <p:cViewPr varScale="1">
        <p:scale>
          <a:sx n="43" d="100"/>
          <a:sy n="43" d="100"/>
        </p:scale>
        <p:origin x="72" y="1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392871637429848"/>
          <c:y val="8.9691017020476507E-2"/>
          <c:w val="0.44237095401004445"/>
          <c:h val="0.6574708419769648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Market Share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8.7499999999999994E-2"/>
                  <c:y val="-6.7968745818851775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13573292239528131"/>
                  <c:y val="-4.376224041369541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13049317411797448"/>
                  <c:y val="9.451905855039236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.10841669107997354"/>
                  <c:y val="0.15086067796174704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1.990645981993135E-2"/>
                  <c:y val="0.17481091711573324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7.9128842411132799E-2"/>
                  <c:y val="0.10836184482766004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0.15674718103245172"/>
                  <c:y val="0.12123415680264336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0.16440708797420803"/>
                  <c:y val="5.7440166736282765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0.14525745158078399"/>
                  <c:y val="2.1239100654885244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6.8750000000000061E-2"/>
                  <c:y val="-2.109374870240231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Sheet1!$A$2:$A$11</c:f>
              <c:strCache>
                <c:ptCount val="10"/>
                <c:pt idx="0">
                  <c:v>Brakes</c:v>
                </c:pt>
                <c:pt idx="1">
                  <c:v>Bookers</c:v>
                </c:pt>
                <c:pt idx="2">
                  <c:v>Bidfood</c:v>
                </c:pt>
                <c:pt idx="3">
                  <c:v>Fairway</c:v>
                </c:pt>
                <c:pt idx="4">
                  <c:v>Country Range</c:v>
                </c:pt>
                <c:pt idx="5">
                  <c:v>Caterforce</c:v>
                </c:pt>
                <c:pt idx="6">
                  <c:v>Reynolds</c:v>
                </c:pt>
                <c:pt idx="7">
                  <c:v>Costco</c:v>
                </c:pt>
                <c:pt idx="8">
                  <c:v>JJ</c:v>
                </c:pt>
                <c:pt idx="9">
                  <c:v>Others</c:v>
                </c:pt>
              </c:strCache>
            </c:strRef>
          </c:cat>
          <c:val>
            <c:numRef>
              <c:f>Sheet1!$B$2:$B$11</c:f>
              <c:numCache>
                <c:formatCode>0%</c:formatCode>
                <c:ptCount val="10"/>
                <c:pt idx="0">
                  <c:v>0.18</c:v>
                </c:pt>
                <c:pt idx="1">
                  <c:v>0.16</c:v>
                </c:pt>
                <c:pt idx="2">
                  <c:v>0.15</c:v>
                </c:pt>
                <c:pt idx="3">
                  <c:v>0.06</c:v>
                </c:pt>
                <c:pt idx="4">
                  <c:v>0.04</c:v>
                </c:pt>
                <c:pt idx="5">
                  <c:v>0.04</c:v>
                </c:pt>
                <c:pt idx="6">
                  <c:v>0.02</c:v>
                </c:pt>
                <c:pt idx="7">
                  <c:v>0.02</c:v>
                </c:pt>
                <c:pt idx="8">
                  <c:v>0.02</c:v>
                </c:pt>
                <c:pt idx="9">
                  <c:v>0.31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 smtClean="0">
                <a:solidFill>
                  <a:schemeClr val="tx1"/>
                </a:solidFill>
              </a:rPr>
              <a:t>Delivered</a:t>
            </a:r>
            <a:r>
              <a:rPr lang="en-GB" baseline="0" dirty="0" smtClean="0">
                <a:solidFill>
                  <a:schemeClr val="tx1"/>
                </a:solidFill>
              </a:rPr>
              <a:t> Foodservice Wholesale</a:t>
            </a:r>
            <a:endParaRPr lang="en-GB" dirty="0">
              <a:solidFill>
                <a:schemeClr val="tx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Ambient</c:v>
                </c:pt>
                <c:pt idx="1">
                  <c:v>Chilled/Fresh</c:v>
                </c:pt>
                <c:pt idx="2">
                  <c:v>Frozen</c:v>
                </c:pt>
                <c:pt idx="3">
                  <c:v>Soft Drinks</c:v>
                </c:pt>
                <c:pt idx="4">
                  <c:v>BWS</c:v>
                </c:pt>
                <c:pt idx="5">
                  <c:v>Tobacco</c:v>
                </c:pt>
                <c:pt idx="6">
                  <c:v>Non-food consumables</c:v>
                </c:pt>
                <c:pt idx="7">
                  <c:v>Non-food durables</c:v>
                </c:pt>
                <c:pt idx="8">
                  <c:v>Total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1.7</c:v>
                </c:pt>
                <c:pt idx="1">
                  <c:v>3</c:v>
                </c:pt>
                <c:pt idx="2">
                  <c:v>1.8</c:v>
                </c:pt>
                <c:pt idx="3">
                  <c:v>0.6</c:v>
                </c:pt>
                <c:pt idx="4">
                  <c:v>3.9</c:v>
                </c:pt>
                <c:pt idx="5">
                  <c:v>0</c:v>
                </c:pt>
                <c:pt idx="6">
                  <c:v>0.8</c:v>
                </c:pt>
                <c:pt idx="7">
                  <c:v>-2.6</c:v>
                </c:pt>
                <c:pt idx="8">
                  <c:v>2.1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23583384"/>
        <c:axId val="223585344"/>
      </c:barChart>
      <c:catAx>
        <c:axId val="223583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3585344"/>
        <c:crosses val="autoZero"/>
        <c:auto val="1"/>
        <c:lblAlgn val="ctr"/>
        <c:lblOffset val="100"/>
        <c:noMultiLvlLbl val="0"/>
      </c:catAx>
      <c:valAx>
        <c:axId val="223585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35833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 smtClean="0">
                <a:solidFill>
                  <a:schemeClr val="tx1"/>
                </a:solidFill>
              </a:rPr>
              <a:t>Primarily</a:t>
            </a:r>
            <a:r>
              <a:rPr lang="en-GB" baseline="0" dirty="0" smtClean="0">
                <a:solidFill>
                  <a:schemeClr val="tx1"/>
                </a:solidFill>
              </a:rPr>
              <a:t> C&amp;C to caterers</a:t>
            </a:r>
            <a:endParaRPr lang="en-GB" dirty="0">
              <a:solidFill>
                <a:schemeClr val="tx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Ambient</c:v>
                </c:pt>
                <c:pt idx="1">
                  <c:v>Chilled/Fresh</c:v>
                </c:pt>
                <c:pt idx="2">
                  <c:v>Frozen</c:v>
                </c:pt>
                <c:pt idx="3">
                  <c:v>Soft Drinks</c:v>
                </c:pt>
                <c:pt idx="4">
                  <c:v>BWS</c:v>
                </c:pt>
                <c:pt idx="5">
                  <c:v>Tobacco</c:v>
                </c:pt>
                <c:pt idx="6">
                  <c:v>Non-food consumables</c:v>
                </c:pt>
                <c:pt idx="7">
                  <c:v>Non-food durables</c:v>
                </c:pt>
                <c:pt idx="8">
                  <c:v>Total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1.5</c:v>
                </c:pt>
                <c:pt idx="1">
                  <c:v>3.7</c:v>
                </c:pt>
                <c:pt idx="2">
                  <c:v>7.1</c:v>
                </c:pt>
                <c:pt idx="3">
                  <c:v>2.7</c:v>
                </c:pt>
                <c:pt idx="4">
                  <c:v>-2</c:v>
                </c:pt>
                <c:pt idx="5">
                  <c:v>-3.3</c:v>
                </c:pt>
                <c:pt idx="6">
                  <c:v>1.1000000000000001</c:v>
                </c:pt>
                <c:pt idx="7">
                  <c:v>-5.2</c:v>
                </c:pt>
                <c:pt idx="8">
                  <c:v>1.5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23583776"/>
        <c:axId val="8459264"/>
      </c:barChart>
      <c:catAx>
        <c:axId val="223583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59264"/>
        <c:crosses val="autoZero"/>
        <c:auto val="1"/>
        <c:lblAlgn val="ctr"/>
        <c:lblOffset val="100"/>
        <c:noMultiLvlLbl val="0"/>
      </c:catAx>
      <c:valAx>
        <c:axId val="84592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3583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0.00094</cdr:x>
      <cdr:y>0.49684</cdr:y>
    </cdr:from>
    <cdr:to>
      <cdr:x>0.99794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979" y="1508911"/>
          <a:ext cx="5280338" cy="15281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GB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78FEBA-5051-4A1F-97F8-9F72FBDE537F}" type="datetimeFigureOut">
              <a:rPr lang="en-GB" smtClean="0"/>
              <a:t>06/10/2017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A04A4E-DB67-41DD-B6D6-7F3E1335A8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8056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lding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3240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m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4405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339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1018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49" r:id="rId2"/>
    <p:sldLayoutId id="214748365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046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8391" y="1745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</a:rPr>
              <a:t>WHAT ABOUT ALL THOSE JOBS UNACCOUNTED FOR?</a:t>
            </a: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2" r="22601"/>
          <a:stretch/>
        </p:blipFill>
        <p:spPr>
          <a:xfrm>
            <a:off x="1001290" y="651631"/>
            <a:ext cx="2577664" cy="215351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2418" y="652830"/>
            <a:ext cx="1813255" cy="227065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4075" y="3059381"/>
            <a:ext cx="2196326" cy="217916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9" r="6519"/>
          <a:stretch/>
        </p:blipFill>
        <p:spPr>
          <a:xfrm>
            <a:off x="8402175" y="3176793"/>
            <a:ext cx="2373086" cy="227175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264"/>
          <a:stretch/>
        </p:blipFill>
        <p:spPr>
          <a:xfrm>
            <a:off x="4982415" y="653007"/>
            <a:ext cx="1855706" cy="215214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467" y="3082149"/>
            <a:ext cx="2711294" cy="2169036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896721" y="2815743"/>
            <a:ext cx="11110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solidFill>
                  <a:prstClr val="black"/>
                </a:solidFill>
              </a:rPr>
              <a:t>TAX OFFICIALS</a:t>
            </a:r>
            <a:endParaRPr lang="en-GB" sz="1200" b="1" dirty="0">
              <a:solidFill>
                <a:prstClr val="black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791815" y="2815743"/>
            <a:ext cx="17525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solidFill>
                  <a:prstClr val="black"/>
                </a:solidFill>
              </a:rPr>
              <a:t>LAWYERS</a:t>
            </a:r>
            <a:endParaRPr lang="en-GB" sz="1200" b="1" dirty="0">
              <a:solidFill>
                <a:prstClr val="black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771698" y="2951590"/>
            <a:ext cx="17525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solidFill>
                  <a:prstClr val="black"/>
                </a:solidFill>
              </a:rPr>
              <a:t>MECHANICS</a:t>
            </a:r>
            <a:endParaRPr lang="en-GB" sz="1200" b="1" dirty="0">
              <a:solidFill>
                <a:prstClr val="black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946059" y="5274245"/>
            <a:ext cx="17525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solidFill>
                  <a:prstClr val="black"/>
                </a:solidFill>
              </a:rPr>
              <a:t>I.T</a:t>
            </a:r>
            <a:endParaRPr lang="en-GB" sz="1200" b="1" dirty="0">
              <a:solidFill>
                <a:prstClr val="black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174117" y="5310052"/>
            <a:ext cx="17525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solidFill>
                  <a:prstClr val="black"/>
                </a:solidFill>
              </a:rPr>
              <a:t>HEALTH &amp; SAFETY</a:t>
            </a:r>
            <a:endParaRPr lang="en-GB" sz="1200" b="1" dirty="0">
              <a:solidFill>
                <a:prstClr val="black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883133" y="5360677"/>
            <a:ext cx="17525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/>
              <a:t>TRAINING</a:t>
            </a:r>
            <a:endParaRPr lang="en-GB" sz="1200" b="1" dirty="0"/>
          </a:p>
        </p:txBody>
      </p:sp>
    </p:spTree>
    <p:extLst>
      <p:ext uri="{BB962C8B-B14F-4D97-AF65-F5344CB8AC3E}">
        <p14:creationId xmlns:p14="http://schemas.microsoft.com/office/powerpoint/2010/main" val="3192180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Chart 22"/>
          <p:cNvGraphicFramePr/>
          <p:nvPr>
            <p:extLst>
              <p:ext uri="{D42A27DB-BD31-4B8C-83A1-F6EECF244321}">
                <p14:modId xmlns:p14="http://schemas.microsoft.com/office/powerpoint/2010/main" val="1292019103"/>
              </p:ext>
            </p:extLst>
          </p:nvPr>
        </p:nvGraphicFramePr>
        <p:xfrm>
          <a:off x="0" y="915376"/>
          <a:ext cx="7635863" cy="5137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8391" y="1745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</a:rPr>
              <a:t>ESTIMATED SHARES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379028" y="5797540"/>
            <a:ext cx="46787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prstClr val="black"/>
                </a:solidFill>
              </a:rPr>
              <a:t>*Source IGD Retail Analysis (IGD Research &amp; Horizons)</a:t>
            </a:r>
            <a:endParaRPr lang="en-GB" sz="1400" dirty="0">
              <a:solidFill>
                <a:prstClr val="black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221806" y="2222756"/>
            <a:ext cx="355505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prstClr val="black"/>
                </a:solidFill>
              </a:rPr>
              <a:t>Brakes, Booker and </a:t>
            </a:r>
            <a:r>
              <a:rPr lang="en-GB" b="1" dirty="0" err="1" smtClean="0">
                <a:solidFill>
                  <a:prstClr val="black"/>
                </a:solidFill>
              </a:rPr>
              <a:t>Bidfood</a:t>
            </a:r>
            <a:r>
              <a:rPr lang="en-GB" b="1" dirty="0" smtClean="0">
                <a:solidFill>
                  <a:prstClr val="black"/>
                </a:solidFill>
              </a:rPr>
              <a:t> – 49%</a:t>
            </a:r>
            <a:br>
              <a:rPr lang="en-GB" b="1" dirty="0" smtClean="0">
                <a:solidFill>
                  <a:prstClr val="black"/>
                </a:solidFill>
              </a:rPr>
            </a:br>
            <a:r>
              <a:rPr lang="en-GB" b="1" dirty="0" smtClean="0">
                <a:solidFill>
                  <a:prstClr val="black"/>
                </a:solidFill>
              </a:rPr>
              <a:t/>
            </a:r>
            <a:br>
              <a:rPr lang="en-GB" b="1" dirty="0" smtClean="0">
                <a:solidFill>
                  <a:prstClr val="black"/>
                </a:solidFill>
              </a:rPr>
            </a:br>
            <a:r>
              <a:rPr lang="en-GB" b="1" dirty="0" smtClean="0">
                <a:solidFill>
                  <a:prstClr val="black"/>
                </a:solidFill>
              </a:rPr>
              <a:t>Independents – 31%</a:t>
            </a:r>
            <a:br>
              <a:rPr lang="en-GB" b="1" dirty="0" smtClean="0">
                <a:solidFill>
                  <a:prstClr val="black"/>
                </a:solidFill>
              </a:rPr>
            </a:br>
            <a:r>
              <a:rPr lang="en-GB" b="1" dirty="0" smtClean="0">
                <a:solidFill>
                  <a:prstClr val="black"/>
                </a:solidFill>
              </a:rPr>
              <a:t/>
            </a:r>
            <a:br>
              <a:rPr lang="en-GB" b="1" dirty="0" smtClean="0">
                <a:solidFill>
                  <a:prstClr val="black"/>
                </a:solidFill>
              </a:rPr>
            </a:br>
            <a:r>
              <a:rPr lang="en-GB" b="1" dirty="0" smtClean="0">
                <a:solidFill>
                  <a:prstClr val="black"/>
                </a:solidFill>
              </a:rPr>
              <a:t>Buying Groups – 14%</a:t>
            </a:r>
            <a:br>
              <a:rPr lang="en-GB" b="1" dirty="0" smtClean="0">
                <a:solidFill>
                  <a:prstClr val="black"/>
                </a:solidFill>
              </a:rPr>
            </a:br>
            <a:r>
              <a:rPr lang="en-GB" b="1" dirty="0" smtClean="0">
                <a:solidFill>
                  <a:prstClr val="black"/>
                </a:solidFill>
              </a:rPr>
              <a:t/>
            </a:r>
            <a:br>
              <a:rPr lang="en-GB" b="1" dirty="0" smtClean="0">
                <a:solidFill>
                  <a:prstClr val="black"/>
                </a:solidFill>
              </a:rPr>
            </a:br>
            <a:r>
              <a:rPr lang="en-GB" b="1" dirty="0" smtClean="0">
                <a:solidFill>
                  <a:prstClr val="black"/>
                </a:solidFill>
              </a:rPr>
              <a:t>JJ/Costco/Reynolds – 6%</a:t>
            </a:r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10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3" grpId="0">
        <p:bldSub>
          <a:bldChart bld="category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8391" y="1745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</a:rPr>
              <a:t>CHANNEL GROWTH AREAS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-185057" y="4725718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 dirty="0" smtClean="0">
                <a:solidFill>
                  <a:prstClr val="black"/>
                </a:solidFill>
              </a:rPr>
              <a:t>Major growth areas:</a:t>
            </a:r>
            <a:r>
              <a:rPr lang="en-GB" dirty="0" smtClean="0">
                <a:solidFill>
                  <a:prstClr val="black"/>
                </a:solidFill>
              </a:rPr>
              <a:t/>
            </a:r>
            <a:br>
              <a:rPr lang="en-GB" dirty="0" smtClean="0">
                <a:solidFill>
                  <a:prstClr val="black"/>
                </a:solidFill>
              </a:rPr>
            </a:br>
            <a:r>
              <a:rPr lang="en-GB" dirty="0" smtClean="0">
                <a:solidFill>
                  <a:prstClr val="black"/>
                </a:solidFill>
              </a:rPr>
              <a:t>- BWS</a:t>
            </a:r>
            <a:br>
              <a:rPr lang="en-GB" dirty="0" smtClean="0">
                <a:solidFill>
                  <a:prstClr val="black"/>
                </a:solidFill>
              </a:rPr>
            </a:br>
            <a:r>
              <a:rPr lang="en-GB" dirty="0" smtClean="0">
                <a:solidFill>
                  <a:prstClr val="black"/>
                </a:solidFill>
              </a:rPr>
              <a:t>- Chilled/Fresh</a:t>
            </a:r>
            <a:br>
              <a:rPr lang="en-GB" dirty="0" smtClean="0">
                <a:solidFill>
                  <a:prstClr val="black"/>
                </a:solidFill>
              </a:rPr>
            </a:br>
            <a:endParaRPr lang="en-GB" dirty="0" smtClean="0">
              <a:solidFill>
                <a:prstClr val="black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113831" y="473642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 dirty="0" smtClean="0">
                <a:solidFill>
                  <a:prstClr val="black"/>
                </a:solidFill>
              </a:rPr>
              <a:t>Major growth areas:</a:t>
            </a:r>
            <a:r>
              <a:rPr lang="en-GB" dirty="0" smtClean="0">
                <a:solidFill>
                  <a:prstClr val="black"/>
                </a:solidFill>
              </a:rPr>
              <a:t/>
            </a:r>
            <a:br>
              <a:rPr lang="en-GB" dirty="0" smtClean="0">
                <a:solidFill>
                  <a:prstClr val="black"/>
                </a:solidFill>
              </a:rPr>
            </a:br>
            <a:r>
              <a:rPr lang="en-GB" dirty="0" smtClean="0">
                <a:solidFill>
                  <a:prstClr val="black"/>
                </a:solidFill>
              </a:rPr>
              <a:t>- Frozen</a:t>
            </a:r>
            <a:br>
              <a:rPr lang="en-GB" dirty="0" smtClean="0">
                <a:solidFill>
                  <a:prstClr val="black"/>
                </a:solidFill>
              </a:rPr>
            </a:br>
            <a:r>
              <a:rPr lang="en-GB" dirty="0" smtClean="0">
                <a:solidFill>
                  <a:prstClr val="black"/>
                </a:solidFill>
              </a:rPr>
              <a:t>- Chill/fresh</a:t>
            </a:r>
            <a:br>
              <a:rPr lang="en-GB" dirty="0" smtClean="0">
                <a:solidFill>
                  <a:prstClr val="black"/>
                </a:solidFill>
              </a:rPr>
            </a:br>
            <a:r>
              <a:rPr lang="en-GB" dirty="0" smtClean="0">
                <a:solidFill>
                  <a:prstClr val="black"/>
                </a:solidFill>
              </a:rPr>
              <a:t>- Softs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201082" y="1016632"/>
            <a:ext cx="5709861" cy="3620941"/>
            <a:chOff x="201082" y="1016632"/>
            <a:chExt cx="5709861" cy="3620941"/>
          </a:xfrm>
        </p:grpSpPr>
        <p:graphicFrame>
          <p:nvGraphicFramePr>
            <p:cNvPr id="27" name="Chart 26"/>
            <p:cNvGraphicFramePr/>
            <p:nvPr>
              <p:extLst>
                <p:ext uri="{D42A27DB-BD31-4B8C-83A1-F6EECF244321}">
                  <p14:modId xmlns:p14="http://schemas.microsoft.com/office/powerpoint/2010/main" val="3575228400"/>
                </p:ext>
              </p:extLst>
            </p:nvPr>
          </p:nvGraphicFramePr>
          <p:xfrm>
            <a:off x="201082" y="1016632"/>
            <a:ext cx="5709861" cy="362094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28" name="Rectangle 27"/>
            <p:cNvSpPr/>
            <p:nvPr/>
          </p:nvSpPr>
          <p:spPr>
            <a:xfrm>
              <a:off x="3058886" y="1970314"/>
              <a:ext cx="193843" cy="1349828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317172" y="2286000"/>
              <a:ext cx="174172" cy="1055914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5111103" y="1570563"/>
              <a:ext cx="26954" cy="295789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>
            <a:off x="6110533" y="1016633"/>
            <a:ext cx="5700174" cy="3511824"/>
            <a:chOff x="6110533" y="1016633"/>
            <a:chExt cx="5700174" cy="3511824"/>
          </a:xfrm>
        </p:grpSpPr>
        <p:graphicFrame>
          <p:nvGraphicFramePr>
            <p:cNvPr id="39" name="Chart 38"/>
            <p:cNvGraphicFramePr/>
            <p:nvPr>
              <p:extLst>
                <p:ext uri="{D42A27DB-BD31-4B8C-83A1-F6EECF244321}">
                  <p14:modId xmlns:p14="http://schemas.microsoft.com/office/powerpoint/2010/main" val="1604324973"/>
                </p:ext>
              </p:extLst>
            </p:nvPr>
          </p:nvGraphicFramePr>
          <p:xfrm>
            <a:off x="6110533" y="1016633"/>
            <a:ext cx="5700174" cy="351182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41" name="Rectangle 40"/>
            <p:cNvSpPr/>
            <p:nvPr/>
          </p:nvSpPr>
          <p:spPr>
            <a:xfrm>
              <a:off x="7787187" y="1763004"/>
              <a:ext cx="220797" cy="1407126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7227327" y="2449287"/>
              <a:ext cx="174172" cy="718456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8395872" y="2645228"/>
              <a:ext cx="189902" cy="522515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4" name="Straight Connector 43"/>
            <p:cNvCxnSpPr/>
            <p:nvPr/>
          </p:nvCxnSpPr>
          <p:spPr>
            <a:xfrm>
              <a:off x="11027812" y="1570563"/>
              <a:ext cx="16361" cy="281810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5" name="Straight Connector 44"/>
          <p:cNvCxnSpPr/>
          <p:nvPr/>
        </p:nvCxnSpPr>
        <p:spPr>
          <a:xfrm>
            <a:off x="5914507" y="540674"/>
            <a:ext cx="21028" cy="564241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6365448" y="5863373"/>
            <a:ext cx="46787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*Source IGD Retail Analysis (IGD Research &amp; Horizons)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12318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91" y="924092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 smtClean="0"/>
              <a:t>TRAINING REQUIREMENTS &amp; OPPORTUNITIES</a:t>
            </a:r>
            <a:endParaRPr lang="en-GB" sz="4800" b="1" dirty="0"/>
          </a:p>
        </p:txBody>
      </p:sp>
      <p:sp>
        <p:nvSpPr>
          <p:cNvPr id="6" name="Rounded Rectangle 5"/>
          <p:cNvSpPr/>
          <p:nvPr/>
        </p:nvSpPr>
        <p:spPr>
          <a:xfrm>
            <a:off x="742148" y="1975370"/>
            <a:ext cx="2202289" cy="267971"/>
          </a:xfrm>
          <a:prstGeom prst="roundRect">
            <a:avLst/>
          </a:prstGeom>
          <a:solidFill>
            <a:srgbClr val="FF0000"/>
          </a:solidFill>
          <a:ln>
            <a:solidFill>
              <a:srgbClr val="C33D3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FFFFFF"/>
                </a:solidFill>
              </a:rPr>
              <a:t>SALES</a:t>
            </a:r>
            <a:endParaRPr lang="nl-NL" sz="1400" b="1" dirty="0">
              <a:solidFill>
                <a:srgbClr val="FFFFFF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513936" y="1975370"/>
            <a:ext cx="2202289" cy="267971"/>
          </a:xfrm>
          <a:prstGeom prst="roundRect">
            <a:avLst/>
          </a:prstGeom>
          <a:solidFill>
            <a:srgbClr val="00B050"/>
          </a:solidFill>
          <a:ln>
            <a:solidFill>
              <a:srgbClr val="C33D3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FFFFFF"/>
                </a:solidFill>
              </a:rPr>
              <a:t>LOGISTICS</a:t>
            </a:r>
            <a:endParaRPr lang="nl-NL" sz="1400" b="1" dirty="0">
              <a:solidFill>
                <a:srgbClr val="FFFFFF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209912" y="1975369"/>
            <a:ext cx="2202289" cy="267971"/>
          </a:xfrm>
          <a:prstGeom prst="roundRect">
            <a:avLst/>
          </a:prstGeom>
          <a:solidFill>
            <a:srgbClr val="00B0F0"/>
          </a:solidFill>
          <a:ln>
            <a:solidFill>
              <a:srgbClr val="C33D3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FFFFFF"/>
                </a:solidFill>
              </a:rPr>
              <a:t>FINANCE/ADMIN</a:t>
            </a:r>
            <a:endParaRPr lang="nl-NL" sz="1400" b="1" dirty="0">
              <a:solidFill>
                <a:srgbClr val="FFFFFF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438124" y="1975369"/>
            <a:ext cx="2202289" cy="267971"/>
          </a:xfrm>
          <a:prstGeom prst="roundRect">
            <a:avLst/>
          </a:prstGeom>
          <a:solidFill>
            <a:schemeClr val="accent4"/>
          </a:solidFill>
          <a:ln>
            <a:solidFill>
              <a:srgbClr val="C33D3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FFFFFF"/>
                </a:solidFill>
              </a:rPr>
              <a:t>OPERATIONS</a:t>
            </a:r>
            <a:endParaRPr lang="nl-NL" sz="1400" b="1" dirty="0">
              <a:solidFill>
                <a:srgbClr val="FFFFFF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742148" y="2463621"/>
            <a:ext cx="2202290" cy="2238409"/>
          </a:xfrm>
          <a:prstGeom prst="roundRect">
            <a:avLst/>
          </a:prstGeom>
          <a:solidFill>
            <a:srgbClr val="FF7171"/>
          </a:solidFill>
          <a:ln>
            <a:solidFill>
              <a:srgbClr val="C33D3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 defTabSz="457200">
              <a:buFont typeface="Arial" panose="020B0604020202020204" pitchFamily="34" charset="0"/>
              <a:buChar char="•"/>
            </a:pPr>
            <a:r>
              <a:rPr lang="en-GB" sz="1200" b="1" dirty="0" smtClean="0">
                <a:solidFill>
                  <a:prstClr val="black"/>
                </a:solidFill>
              </a:rPr>
              <a:t>Negotiation Skills</a:t>
            </a:r>
          </a:p>
          <a:p>
            <a:pPr marL="171450" indent="-171450" algn="ctr" defTabSz="457200">
              <a:buFont typeface="Arial" panose="020B0604020202020204" pitchFamily="34" charset="0"/>
              <a:buChar char="•"/>
            </a:pPr>
            <a:r>
              <a:rPr lang="en-GB" sz="1200" b="1" dirty="0" smtClean="0">
                <a:solidFill>
                  <a:prstClr val="black"/>
                </a:solidFill>
              </a:rPr>
              <a:t>Presentation Skills</a:t>
            </a:r>
          </a:p>
          <a:p>
            <a:pPr marL="171450" indent="-171450" algn="ctr" defTabSz="457200">
              <a:buFont typeface="Arial" panose="020B0604020202020204" pitchFamily="34" charset="0"/>
              <a:buChar char="•"/>
            </a:pPr>
            <a:r>
              <a:rPr lang="en-GB" sz="1200" b="1" dirty="0" smtClean="0">
                <a:solidFill>
                  <a:prstClr val="black"/>
                </a:solidFill>
              </a:rPr>
              <a:t>Listening &amp; </a:t>
            </a:r>
            <a:r>
              <a:rPr lang="en-GB" sz="1200" b="1" dirty="0">
                <a:solidFill>
                  <a:prstClr val="black"/>
                </a:solidFill>
              </a:rPr>
              <a:t>Q</a:t>
            </a:r>
            <a:r>
              <a:rPr lang="en-GB" sz="1200" b="1" dirty="0" smtClean="0">
                <a:solidFill>
                  <a:prstClr val="black"/>
                </a:solidFill>
              </a:rPr>
              <a:t>uestioning</a:t>
            </a:r>
          </a:p>
          <a:p>
            <a:pPr marL="171450" indent="-171450" algn="ctr" defTabSz="457200">
              <a:buFont typeface="Arial" panose="020B0604020202020204" pitchFamily="34" charset="0"/>
              <a:buChar char="•"/>
            </a:pPr>
            <a:r>
              <a:rPr lang="en-GB" sz="1200" b="1" dirty="0" smtClean="0">
                <a:solidFill>
                  <a:prstClr val="black"/>
                </a:solidFill>
              </a:rPr>
              <a:t>Allergen Training</a:t>
            </a:r>
          </a:p>
          <a:p>
            <a:pPr marL="171450" indent="-171450" algn="ctr" defTabSz="457200">
              <a:buFont typeface="Arial" panose="020B0604020202020204" pitchFamily="34" charset="0"/>
              <a:buChar char="•"/>
            </a:pPr>
            <a:r>
              <a:rPr lang="en-GB" sz="1200" b="1" dirty="0" smtClean="0">
                <a:solidFill>
                  <a:prstClr val="black"/>
                </a:solidFill>
              </a:rPr>
              <a:t>Waste Management</a:t>
            </a:r>
          </a:p>
          <a:p>
            <a:pPr marL="171450" indent="-171450" algn="ctr" defTabSz="457200">
              <a:buFont typeface="Arial" panose="020B0604020202020204" pitchFamily="34" charset="0"/>
              <a:buChar char="•"/>
            </a:pPr>
            <a:r>
              <a:rPr lang="en-GB" sz="1200" b="1" dirty="0" smtClean="0">
                <a:solidFill>
                  <a:prstClr val="black"/>
                </a:solidFill>
              </a:rPr>
              <a:t>Nutrition</a:t>
            </a:r>
          </a:p>
          <a:p>
            <a:pPr marL="171450" indent="-171450" algn="ctr" defTabSz="457200">
              <a:buFont typeface="Arial" panose="020B0604020202020204" pitchFamily="34" charset="0"/>
              <a:buChar char="•"/>
            </a:pPr>
            <a:r>
              <a:rPr lang="en-GB" sz="1200" b="1" dirty="0" smtClean="0">
                <a:solidFill>
                  <a:prstClr val="black"/>
                </a:solidFill>
              </a:rPr>
              <a:t>Selling Stories</a:t>
            </a:r>
          </a:p>
          <a:p>
            <a:pPr marL="171450" indent="-171450" algn="ctr" defTabSz="457200">
              <a:buFont typeface="Arial" panose="020B0604020202020204" pitchFamily="34" charset="0"/>
              <a:buChar char="•"/>
            </a:pPr>
            <a:r>
              <a:rPr lang="en-GB" sz="1200" b="1" dirty="0" smtClean="0">
                <a:solidFill>
                  <a:prstClr val="black"/>
                </a:solidFill>
              </a:rPr>
              <a:t>Telephone Selling</a:t>
            </a:r>
          </a:p>
          <a:p>
            <a:pPr marL="171450" indent="-171450" algn="ctr" defTabSz="457200">
              <a:buFont typeface="Arial" panose="020B0604020202020204" pitchFamily="34" charset="0"/>
              <a:buChar char="•"/>
            </a:pPr>
            <a:r>
              <a:rPr lang="en-GB" sz="1200" b="1" dirty="0" smtClean="0">
                <a:solidFill>
                  <a:prstClr val="black"/>
                </a:solidFill>
              </a:rPr>
              <a:t>Commercial Awareness</a:t>
            </a:r>
          </a:p>
          <a:p>
            <a:pPr marL="171450" indent="-171450" algn="ctr" defTabSz="457200">
              <a:buFont typeface="Arial" panose="020B0604020202020204" pitchFamily="34" charset="0"/>
              <a:buChar char="•"/>
            </a:pPr>
            <a:r>
              <a:rPr lang="en-GB" sz="1200" b="1" dirty="0" smtClean="0">
                <a:solidFill>
                  <a:prstClr val="black"/>
                </a:solidFill>
              </a:rPr>
              <a:t>Customer Insight</a:t>
            </a:r>
          </a:p>
          <a:p>
            <a:pPr marL="171450" indent="-171450" algn="ctr" defTabSz="457200">
              <a:buFont typeface="Arial" panose="020B0604020202020204" pitchFamily="34" charset="0"/>
              <a:buChar char="•"/>
            </a:pPr>
            <a:r>
              <a:rPr lang="en-GB" sz="1200" b="1" dirty="0" smtClean="0">
                <a:solidFill>
                  <a:prstClr val="black"/>
                </a:solidFill>
              </a:rPr>
              <a:t>IT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3513936" y="2463621"/>
            <a:ext cx="2202290" cy="2238409"/>
          </a:xfrm>
          <a:prstGeom prst="roundRect">
            <a:avLst/>
          </a:prstGeom>
          <a:solidFill>
            <a:srgbClr val="A3FFCD"/>
          </a:solidFill>
          <a:ln>
            <a:solidFill>
              <a:srgbClr val="C33D3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 defTabSz="457200">
              <a:buFont typeface="Arial" panose="020B0604020202020204" pitchFamily="34" charset="0"/>
              <a:buChar char="•"/>
            </a:pPr>
            <a:r>
              <a:rPr lang="en-GB" sz="1200" b="1" dirty="0" smtClean="0">
                <a:solidFill>
                  <a:prstClr val="black"/>
                </a:solidFill>
              </a:rPr>
              <a:t>Driver Training</a:t>
            </a:r>
          </a:p>
          <a:p>
            <a:pPr marL="171450" indent="-171450" algn="ctr" defTabSz="457200">
              <a:buFont typeface="Arial" panose="020B0604020202020204" pitchFamily="34" charset="0"/>
              <a:buChar char="•"/>
            </a:pPr>
            <a:r>
              <a:rPr lang="en-GB" sz="1200" b="1" dirty="0" smtClean="0">
                <a:solidFill>
                  <a:prstClr val="black"/>
                </a:solidFill>
              </a:rPr>
              <a:t>Warehouse Management</a:t>
            </a:r>
          </a:p>
          <a:p>
            <a:pPr marL="171450" indent="-171450" algn="ctr" defTabSz="457200">
              <a:buFont typeface="Arial" panose="020B0604020202020204" pitchFamily="34" charset="0"/>
              <a:buChar char="•"/>
            </a:pPr>
            <a:r>
              <a:rPr lang="en-GB" sz="1200" b="1" dirty="0" smtClean="0">
                <a:solidFill>
                  <a:prstClr val="black"/>
                </a:solidFill>
              </a:rPr>
              <a:t>Fork Lift Training</a:t>
            </a:r>
          </a:p>
          <a:p>
            <a:pPr marL="171450" indent="-171450" algn="ctr" defTabSz="457200">
              <a:buFont typeface="Arial" panose="020B0604020202020204" pitchFamily="34" charset="0"/>
              <a:buChar char="•"/>
            </a:pPr>
            <a:r>
              <a:rPr lang="en-GB" sz="1200" b="1" dirty="0" smtClean="0">
                <a:solidFill>
                  <a:prstClr val="black"/>
                </a:solidFill>
              </a:rPr>
              <a:t>Healthy &amp; Safety</a:t>
            </a:r>
          </a:p>
          <a:p>
            <a:pPr marL="171450" indent="-171450" algn="ctr" defTabSz="457200">
              <a:buFont typeface="Arial" panose="020B0604020202020204" pitchFamily="34" charset="0"/>
              <a:buChar char="•"/>
            </a:pPr>
            <a:r>
              <a:rPr lang="en-GB" sz="1200" b="1" dirty="0" smtClean="0">
                <a:solidFill>
                  <a:prstClr val="black"/>
                </a:solidFill>
              </a:rPr>
              <a:t>IT</a:t>
            </a:r>
            <a:endParaRPr lang="en-GB" sz="1200" b="1" dirty="0">
              <a:solidFill>
                <a:prstClr val="black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438124" y="2463620"/>
            <a:ext cx="2202289" cy="2238410"/>
          </a:xfrm>
          <a:prstGeom prst="roundRect">
            <a:avLst/>
          </a:prstGeom>
          <a:solidFill>
            <a:schemeClr val="accent4"/>
          </a:solidFill>
          <a:ln>
            <a:solidFill>
              <a:srgbClr val="C33D3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 defTabSz="457200">
              <a:buFont typeface="Arial" panose="020B0604020202020204" pitchFamily="34" charset="0"/>
              <a:buChar char="•"/>
            </a:pPr>
            <a:r>
              <a:rPr lang="en-GB" sz="1200" b="1" dirty="0" smtClean="0">
                <a:solidFill>
                  <a:prstClr val="black"/>
                </a:solidFill>
              </a:rPr>
              <a:t>Procurement</a:t>
            </a:r>
          </a:p>
          <a:p>
            <a:pPr marL="171450" indent="-171450" algn="ctr" defTabSz="457200">
              <a:buFont typeface="Arial" panose="020B0604020202020204" pitchFamily="34" charset="0"/>
              <a:buChar char="•"/>
            </a:pPr>
            <a:r>
              <a:rPr lang="en-GB" sz="1200" b="1" dirty="0" smtClean="0">
                <a:solidFill>
                  <a:prstClr val="black"/>
                </a:solidFill>
              </a:rPr>
              <a:t>Negotiation Skills</a:t>
            </a:r>
          </a:p>
          <a:p>
            <a:pPr marL="171450" indent="-171450" algn="ctr" defTabSz="457200">
              <a:buFont typeface="Arial" panose="020B0604020202020204" pitchFamily="34" charset="0"/>
              <a:buChar char="•"/>
            </a:pPr>
            <a:r>
              <a:rPr lang="en-GB" sz="1200" b="1" dirty="0" smtClean="0">
                <a:solidFill>
                  <a:prstClr val="black"/>
                </a:solidFill>
              </a:rPr>
              <a:t>Computer Skills</a:t>
            </a:r>
          </a:p>
          <a:p>
            <a:pPr marL="171450" indent="-171450" algn="ctr" defTabSz="457200">
              <a:buFont typeface="Arial" panose="020B0604020202020204" pitchFamily="34" charset="0"/>
              <a:buChar char="•"/>
            </a:pPr>
            <a:r>
              <a:rPr lang="en-GB" sz="1200" b="1" dirty="0" smtClean="0">
                <a:solidFill>
                  <a:prstClr val="black"/>
                </a:solidFill>
              </a:rPr>
              <a:t>Marketing</a:t>
            </a:r>
          </a:p>
          <a:p>
            <a:pPr marL="171450" indent="-171450" algn="ctr" defTabSz="457200">
              <a:buFont typeface="Arial" panose="020B0604020202020204" pitchFamily="34" charset="0"/>
              <a:buChar char="•"/>
            </a:pPr>
            <a:r>
              <a:rPr lang="en-GB" sz="1200" b="1" dirty="0" smtClean="0">
                <a:solidFill>
                  <a:prstClr val="black"/>
                </a:solidFill>
              </a:rPr>
              <a:t>Purchase Ledger</a:t>
            </a:r>
          </a:p>
          <a:p>
            <a:pPr marL="171450" indent="-171450" algn="ctr" defTabSz="457200">
              <a:buFont typeface="Arial" panose="020B0604020202020204" pitchFamily="34" charset="0"/>
              <a:buChar char="•"/>
            </a:pPr>
            <a:r>
              <a:rPr lang="en-GB" sz="1200" b="1" dirty="0" smtClean="0">
                <a:solidFill>
                  <a:prstClr val="black"/>
                </a:solidFill>
              </a:rPr>
              <a:t>IT</a:t>
            </a:r>
          </a:p>
        </p:txBody>
      </p:sp>
      <p:sp>
        <p:nvSpPr>
          <p:cNvPr id="102" name="Rounded Rectangle 101"/>
          <p:cNvSpPr/>
          <p:nvPr/>
        </p:nvSpPr>
        <p:spPr>
          <a:xfrm>
            <a:off x="9209913" y="2457304"/>
            <a:ext cx="2202289" cy="2244726"/>
          </a:xfrm>
          <a:prstGeom prst="roundRect">
            <a:avLst/>
          </a:prstGeom>
          <a:solidFill>
            <a:srgbClr val="00B0F0"/>
          </a:solidFill>
          <a:ln>
            <a:solidFill>
              <a:srgbClr val="C33D3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 defTabSz="457200">
              <a:buFont typeface="Arial" panose="020B0604020202020204" pitchFamily="34" charset="0"/>
              <a:buChar char="•"/>
            </a:pPr>
            <a:r>
              <a:rPr lang="en-GB" sz="1200" b="1" dirty="0" smtClean="0">
                <a:solidFill>
                  <a:prstClr val="black"/>
                </a:solidFill>
              </a:rPr>
              <a:t>Office Management</a:t>
            </a:r>
          </a:p>
          <a:p>
            <a:pPr marL="171450" indent="-171450" algn="ctr" defTabSz="457200">
              <a:buFont typeface="Arial" panose="020B0604020202020204" pitchFamily="34" charset="0"/>
              <a:buChar char="•"/>
            </a:pPr>
            <a:r>
              <a:rPr lang="en-GB" sz="1200" b="1" dirty="0" smtClean="0">
                <a:solidFill>
                  <a:prstClr val="black"/>
                </a:solidFill>
              </a:rPr>
              <a:t>Accountancy</a:t>
            </a:r>
          </a:p>
          <a:p>
            <a:pPr marL="171450" indent="-171450" algn="ctr" defTabSz="457200">
              <a:buFont typeface="Arial" panose="020B0604020202020204" pitchFamily="34" charset="0"/>
              <a:buChar char="•"/>
            </a:pPr>
            <a:r>
              <a:rPr lang="en-GB" sz="1200" b="1" dirty="0" smtClean="0">
                <a:solidFill>
                  <a:prstClr val="black"/>
                </a:solidFill>
              </a:rPr>
              <a:t>Sales Inventory</a:t>
            </a:r>
          </a:p>
          <a:p>
            <a:pPr marL="171450" indent="-171450" algn="ctr" defTabSz="457200">
              <a:buFont typeface="Arial" panose="020B0604020202020204" pitchFamily="34" charset="0"/>
              <a:buChar char="•"/>
            </a:pPr>
            <a:r>
              <a:rPr lang="en-GB" sz="1200" b="1" dirty="0" smtClean="0">
                <a:solidFill>
                  <a:prstClr val="black"/>
                </a:solidFill>
              </a:rPr>
              <a:t>Purchase Ledger</a:t>
            </a:r>
          </a:p>
          <a:p>
            <a:pPr marL="171450" indent="-171450" algn="ctr" defTabSz="457200">
              <a:buFont typeface="Arial" panose="020B0604020202020204" pitchFamily="34" charset="0"/>
              <a:buChar char="•"/>
            </a:pPr>
            <a:r>
              <a:rPr lang="en-GB" sz="1200" b="1" dirty="0" smtClean="0">
                <a:solidFill>
                  <a:prstClr val="black"/>
                </a:solidFill>
              </a:rPr>
              <a:t>IT</a:t>
            </a:r>
          </a:p>
        </p:txBody>
      </p:sp>
      <p:sp>
        <p:nvSpPr>
          <p:cNvPr id="103" name="TextBox 102"/>
          <p:cNvSpPr txBox="1"/>
          <p:nvPr/>
        </p:nvSpPr>
        <p:spPr>
          <a:xfrm rot="16200000">
            <a:off x="-1848998" y="3348835"/>
            <a:ext cx="4441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/>
              <a:t>KEY ACTIVITIES</a:t>
            </a:r>
            <a:endParaRPr lang="en-GB" sz="2400" b="1" dirty="0"/>
          </a:p>
        </p:txBody>
      </p:sp>
      <p:sp>
        <p:nvSpPr>
          <p:cNvPr id="104" name="TextBox 103"/>
          <p:cNvSpPr txBox="1"/>
          <p:nvPr/>
        </p:nvSpPr>
        <p:spPr>
          <a:xfrm>
            <a:off x="8391" y="1745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</a:rPr>
              <a:t>PATHWAYS TO SUCCESS</a:t>
            </a:r>
            <a:endParaRPr lang="en-GB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233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894115"/>
            <a:ext cx="88718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b="1" dirty="0" smtClean="0"/>
              <a:t>RISING STARS OF WHOLESALE</a:t>
            </a:r>
            <a:endParaRPr lang="en-GB" sz="7200" b="1" dirty="0"/>
          </a:p>
        </p:txBody>
      </p:sp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649" y="1122290"/>
            <a:ext cx="3827899" cy="3851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8433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8391" y="1745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</a:rPr>
              <a:t>PATHWAYS FOR PROGRESS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95834" y="5792262"/>
            <a:ext cx="2202289" cy="267971"/>
          </a:xfrm>
          <a:prstGeom prst="roundRect">
            <a:avLst/>
          </a:prstGeom>
          <a:solidFill>
            <a:srgbClr val="FF0000"/>
          </a:solidFill>
          <a:ln>
            <a:solidFill>
              <a:srgbClr val="C33D3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FFFFFF"/>
                </a:solidFill>
              </a:rPr>
              <a:t>SALES.</a:t>
            </a:r>
            <a:endParaRPr lang="nl-NL" sz="1400" b="1" dirty="0">
              <a:solidFill>
                <a:srgbClr val="FFFFFF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528942" y="620080"/>
            <a:ext cx="9304972" cy="592429"/>
          </a:xfrm>
          <a:prstGeom prst="roundRect">
            <a:avLst/>
          </a:prstGeom>
          <a:solidFill>
            <a:schemeClr val="accent5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600" b="1" dirty="0" smtClean="0">
                <a:solidFill>
                  <a:prstClr val="white"/>
                </a:solidFill>
                <a:cs typeface="Calibri" pitchFamily="34" charset="0"/>
              </a:rPr>
              <a:t>RISING STARS OF WHOLESALE</a:t>
            </a:r>
            <a:endParaRPr lang="en-US" sz="2000" dirty="0">
              <a:solidFill>
                <a:prstClr val="white"/>
              </a:solidFill>
              <a:cs typeface="Calibri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020280" y="1303202"/>
            <a:ext cx="2202288" cy="392658"/>
          </a:xfrm>
          <a:prstGeom prst="roundRect">
            <a:avLst/>
          </a:prstGeom>
          <a:solidFill>
            <a:srgbClr val="FF7171"/>
          </a:solidFill>
          <a:ln>
            <a:solidFill>
              <a:srgbClr val="C33D3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GB" sz="1200" b="1" dirty="0" smtClean="0">
                <a:solidFill>
                  <a:prstClr val="black"/>
                </a:solidFill>
              </a:rPr>
              <a:t>MODERN APPRENTICESHIPS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230908" y="5792260"/>
            <a:ext cx="2202289" cy="267971"/>
          </a:xfrm>
          <a:prstGeom prst="roundRect">
            <a:avLst/>
          </a:prstGeom>
          <a:solidFill>
            <a:srgbClr val="00B050"/>
          </a:solidFill>
          <a:ln>
            <a:solidFill>
              <a:srgbClr val="C33D3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FFFFFF"/>
                </a:solidFill>
              </a:rPr>
              <a:t>LOGISTICS</a:t>
            </a:r>
            <a:endParaRPr lang="nl-NL" sz="1400" b="1" dirty="0">
              <a:solidFill>
                <a:srgbClr val="FFFFFF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905578" y="1291915"/>
            <a:ext cx="2202289" cy="415231"/>
          </a:xfrm>
          <a:prstGeom prst="roundRect">
            <a:avLst/>
          </a:prstGeom>
          <a:solidFill>
            <a:srgbClr val="A3FFCD"/>
          </a:solidFill>
          <a:ln>
            <a:solidFill>
              <a:srgbClr val="C33D3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200" b="1" dirty="0" smtClean="0">
                <a:solidFill>
                  <a:prstClr val="black"/>
                </a:solidFill>
              </a:rPr>
              <a:t>ILM (Institute of Leadership &amp; Management)</a:t>
            </a:r>
            <a:endParaRPr lang="en-GB" sz="1200" b="1" dirty="0">
              <a:solidFill>
                <a:prstClr val="black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9101056" y="5792260"/>
            <a:ext cx="2202289" cy="267971"/>
          </a:xfrm>
          <a:prstGeom prst="roundRect">
            <a:avLst/>
          </a:prstGeom>
          <a:solidFill>
            <a:srgbClr val="00B0F0"/>
          </a:solidFill>
          <a:ln>
            <a:solidFill>
              <a:srgbClr val="C33D3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FFFFFF"/>
                </a:solidFill>
              </a:rPr>
              <a:t>FINANCE/ADMIN</a:t>
            </a:r>
            <a:endParaRPr lang="nl-NL" sz="1400" b="1" dirty="0">
              <a:solidFill>
                <a:srgbClr val="FFFFFF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165982" y="5792261"/>
            <a:ext cx="2202289" cy="267971"/>
          </a:xfrm>
          <a:prstGeom prst="roundRect">
            <a:avLst/>
          </a:prstGeom>
          <a:solidFill>
            <a:schemeClr val="accent4"/>
          </a:solidFill>
          <a:ln>
            <a:solidFill>
              <a:srgbClr val="C33D3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FFFFFF"/>
                </a:solidFill>
              </a:rPr>
              <a:t>OPERATIONS</a:t>
            </a:r>
            <a:endParaRPr lang="nl-NL" sz="1400" b="1" dirty="0">
              <a:solidFill>
                <a:srgbClr val="FFFFFF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9130769" y="1311000"/>
            <a:ext cx="2202289" cy="384860"/>
          </a:xfrm>
          <a:prstGeom prst="roundRect">
            <a:avLst/>
          </a:prstGeom>
          <a:solidFill>
            <a:schemeClr val="accent4"/>
          </a:solidFill>
          <a:ln>
            <a:solidFill>
              <a:srgbClr val="C33D3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200" b="1" dirty="0" smtClean="0">
                <a:solidFill>
                  <a:prstClr val="black"/>
                </a:solidFill>
              </a:rPr>
              <a:t>CHARTERED BODIES</a:t>
            </a:r>
            <a:endParaRPr lang="en-GB" sz="1200" b="1" dirty="0">
              <a:solidFill>
                <a:prstClr val="black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020279" y="1879043"/>
            <a:ext cx="2215187" cy="1159051"/>
          </a:xfrm>
          <a:prstGeom prst="roundRect">
            <a:avLst/>
          </a:prstGeom>
          <a:solidFill>
            <a:srgbClr val="FF7171"/>
          </a:solidFill>
          <a:ln>
            <a:solidFill>
              <a:srgbClr val="C33D3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200" b="1" dirty="0" smtClean="0">
                <a:solidFill>
                  <a:prstClr val="black"/>
                </a:solidFill>
              </a:rPr>
              <a:t>16+</a:t>
            </a:r>
            <a:endParaRPr lang="en-GB" sz="1200" b="1" dirty="0">
              <a:solidFill>
                <a:prstClr val="black"/>
              </a:solidFill>
            </a:endParaRPr>
          </a:p>
          <a:p>
            <a:pPr algn="ctr" defTabSz="457200"/>
            <a:r>
              <a:rPr lang="en-GB" sz="1200" b="1" dirty="0" smtClean="0">
                <a:solidFill>
                  <a:prstClr val="black"/>
                </a:solidFill>
              </a:rPr>
              <a:t>16-24  (FULLY FUNDED)</a:t>
            </a:r>
            <a:endParaRPr lang="en-GB" sz="1200" b="1" dirty="0">
              <a:solidFill>
                <a:prstClr val="black"/>
              </a:solidFill>
            </a:endParaRPr>
          </a:p>
          <a:p>
            <a:pPr algn="ctr" defTabSz="457200"/>
            <a:r>
              <a:rPr lang="en-GB" sz="1200" b="1" dirty="0" smtClean="0">
                <a:solidFill>
                  <a:prstClr val="black"/>
                </a:solidFill>
              </a:rPr>
              <a:t>25+:  (PART FUNDED: FOOD</a:t>
            </a:r>
            <a:br>
              <a:rPr lang="en-GB" sz="1200" b="1" dirty="0" smtClean="0">
                <a:solidFill>
                  <a:prstClr val="black"/>
                </a:solidFill>
              </a:rPr>
            </a:br>
            <a:r>
              <a:rPr lang="en-GB" sz="1200" b="1" dirty="0" smtClean="0">
                <a:solidFill>
                  <a:prstClr val="black"/>
                </a:solidFill>
              </a:rPr>
              <a:t>&amp; DRINK SPECIAL STATUS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4905578" y="1858253"/>
            <a:ext cx="2202289" cy="1159051"/>
          </a:xfrm>
          <a:prstGeom prst="roundRect">
            <a:avLst/>
          </a:prstGeom>
          <a:solidFill>
            <a:srgbClr val="A3FFCD"/>
          </a:solidFill>
          <a:ln>
            <a:solidFill>
              <a:srgbClr val="C33D3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200" b="1" dirty="0" smtClean="0">
                <a:solidFill>
                  <a:prstClr val="black"/>
                </a:solidFill>
              </a:rPr>
              <a:t> SUPPORTED BY SWA</a:t>
            </a:r>
            <a:endParaRPr lang="en-GB" sz="1200" b="1" dirty="0">
              <a:solidFill>
                <a:prstClr val="black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130769" y="1879042"/>
            <a:ext cx="2202289" cy="1159051"/>
          </a:xfrm>
          <a:prstGeom prst="roundRect">
            <a:avLst/>
          </a:prstGeom>
          <a:solidFill>
            <a:schemeClr val="accent4"/>
          </a:solidFill>
          <a:ln>
            <a:solidFill>
              <a:srgbClr val="C33D3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200" b="1" dirty="0" smtClean="0">
                <a:solidFill>
                  <a:prstClr val="black"/>
                </a:solidFill>
              </a:rPr>
              <a:t>POSSIBLE BURSARY SYSTEM</a:t>
            </a:r>
            <a:endParaRPr lang="en-GB" sz="1200" b="1" dirty="0">
              <a:solidFill>
                <a:prstClr val="black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2391914" y="3210532"/>
            <a:ext cx="981524" cy="575842"/>
          </a:xfrm>
          <a:prstGeom prst="roundRect">
            <a:avLst/>
          </a:prstGeom>
          <a:solidFill>
            <a:srgbClr val="FF7171"/>
          </a:solidFill>
          <a:ln>
            <a:solidFill>
              <a:srgbClr val="C33D3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GB" sz="1200" b="1" dirty="0" smtClean="0">
                <a:solidFill>
                  <a:prstClr val="black"/>
                </a:solidFill>
              </a:rPr>
              <a:t>GRADUATE</a:t>
            </a:r>
            <a:br>
              <a:rPr lang="en-GB" sz="1200" b="1" dirty="0" smtClean="0">
                <a:solidFill>
                  <a:prstClr val="black"/>
                </a:solidFill>
              </a:rPr>
            </a:br>
            <a:r>
              <a:rPr lang="en-GB" sz="1200" b="1" dirty="0" smtClean="0">
                <a:solidFill>
                  <a:prstClr val="black"/>
                </a:solidFill>
              </a:rPr>
              <a:t>(DEGREE)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020279" y="3221277"/>
            <a:ext cx="981524" cy="575842"/>
          </a:xfrm>
          <a:prstGeom prst="roundRect">
            <a:avLst/>
          </a:prstGeom>
          <a:solidFill>
            <a:srgbClr val="FF7171"/>
          </a:solidFill>
          <a:ln>
            <a:solidFill>
              <a:srgbClr val="C33D3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GB" sz="1200" b="1" dirty="0" smtClean="0">
                <a:solidFill>
                  <a:prstClr val="black"/>
                </a:solidFill>
              </a:rPr>
              <a:t>ENTRY</a:t>
            </a:r>
            <a:br>
              <a:rPr lang="en-GB" sz="1200" b="1" dirty="0" smtClean="0">
                <a:solidFill>
                  <a:prstClr val="black"/>
                </a:solidFill>
              </a:rPr>
            </a:br>
            <a:r>
              <a:rPr lang="en-GB" sz="1200" b="1" dirty="0" smtClean="0">
                <a:solidFill>
                  <a:prstClr val="black"/>
                </a:solidFill>
              </a:rPr>
              <a:t>(HNC)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020279" y="3971217"/>
            <a:ext cx="2202290" cy="1159051"/>
          </a:xfrm>
          <a:prstGeom prst="roundRect">
            <a:avLst/>
          </a:prstGeom>
          <a:solidFill>
            <a:srgbClr val="FF7171"/>
          </a:solidFill>
          <a:ln>
            <a:solidFill>
              <a:srgbClr val="C33D3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200" b="1" dirty="0" smtClean="0">
                <a:solidFill>
                  <a:prstClr val="black"/>
                </a:solidFill>
              </a:rPr>
              <a:t>WORKING WITH SDS TO CREATE A NATIONAL FRAMEWORK APPLICABLE TO WHOLESALE WITH NATIONALLY APPROVED PROVIDERS.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4905578" y="3971216"/>
            <a:ext cx="2202289" cy="1159051"/>
          </a:xfrm>
          <a:prstGeom prst="roundRect">
            <a:avLst/>
          </a:prstGeom>
          <a:solidFill>
            <a:srgbClr val="A3FFCD"/>
          </a:solidFill>
          <a:ln>
            <a:solidFill>
              <a:srgbClr val="C33D3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200" b="1" dirty="0" smtClean="0">
                <a:solidFill>
                  <a:prstClr val="black"/>
                </a:solidFill>
              </a:rPr>
              <a:t>WORKING WITH ILM APPROVED PROVIDER</a:t>
            </a:r>
            <a:endParaRPr lang="en-GB" sz="1200" b="1" dirty="0">
              <a:solidFill>
                <a:prstClr val="black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9130769" y="3974597"/>
            <a:ext cx="2202289" cy="1159051"/>
          </a:xfrm>
          <a:prstGeom prst="roundRect">
            <a:avLst/>
          </a:prstGeom>
          <a:solidFill>
            <a:schemeClr val="accent4"/>
          </a:solidFill>
          <a:ln>
            <a:solidFill>
              <a:srgbClr val="C33D3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200" b="1" dirty="0" smtClean="0">
                <a:solidFill>
                  <a:prstClr val="black"/>
                </a:solidFill>
              </a:rPr>
              <a:t>WORKING WITH</a:t>
            </a:r>
            <a:br>
              <a:rPr lang="en-GB" sz="1200" b="1" dirty="0" smtClean="0">
                <a:solidFill>
                  <a:prstClr val="black"/>
                </a:solidFill>
              </a:rPr>
            </a:br>
            <a:r>
              <a:rPr lang="en-GB" sz="1200" b="1" dirty="0" smtClean="0">
                <a:solidFill>
                  <a:prstClr val="black"/>
                </a:solidFill>
              </a:rPr>
              <a:t>CIM APPROVED PROVIDERS / FACILITATORS</a:t>
            </a:r>
            <a:endParaRPr lang="en-GB" sz="1200" b="1" dirty="0">
              <a:solidFill>
                <a:prstClr val="black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4905579" y="3199549"/>
            <a:ext cx="2202288" cy="589421"/>
          </a:xfrm>
          <a:prstGeom prst="roundRect">
            <a:avLst/>
          </a:prstGeom>
          <a:solidFill>
            <a:srgbClr val="A3FFCD"/>
          </a:solidFill>
          <a:ln>
            <a:solidFill>
              <a:srgbClr val="C33D3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200" b="1" dirty="0" smtClean="0">
                <a:solidFill>
                  <a:prstClr val="black"/>
                </a:solidFill>
              </a:rPr>
              <a:t>DEVELOPING LEADERSHIP &amp; MANAGEMENT SKILLS</a:t>
            </a:r>
            <a:endParaRPr lang="en-GB" sz="1200" b="1" dirty="0">
              <a:solidFill>
                <a:prstClr val="black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9130770" y="3211634"/>
            <a:ext cx="2202288" cy="589421"/>
          </a:xfrm>
          <a:prstGeom prst="roundRect">
            <a:avLst/>
          </a:prstGeom>
          <a:solidFill>
            <a:schemeClr val="accent4"/>
          </a:solidFill>
          <a:ln>
            <a:solidFill>
              <a:srgbClr val="C33D3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1200" b="1" dirty="0" smtClean="0">
                <a:solidFill>
                  <a:prstClr val="black"/>
                </a:solidFill>
              </a:rPr>
              <a:t>DEVELOPING THE SENIOR TEAM</a:t>
            </a:r>
            <a:endParaRPr lang="en-GB" sz="1200" b="1" dirty="0">
              <a:solidFill>
                <a:prstClr val="black"/>
              </a:solidFill>
            </a:endParaRPr>
          </a:p>
        </p:txBody>
      </p:sp>
      <p:cxnSp>
        <p:nvCxnSpPr>
          <p:cNvPr id="31" name="Straight Connector 30"/>
          <p:cNvCxnSpPr>
            <a:endCxn id="8" idx="0"/>
          </p:cNvCxnSpPr>
          <p:nvPr/>
        </p:nvCxnSpPr>
        <p:spPr>
          <a:xfrm>
            <a:off x="1396978" y="5516366"/>
            <a:ext cx="1" cy="275896"/>
          </a:xfrm>
          <a:prstGeom prst="line">
            <a:avLst/>
          </a:prstGeom>
          <a:ln w="38100">
            <a:solidFill>
              <a:srgbClr val="C33D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332052" y="5512796"/>
            <a:ext cx="1" cy="275896"/>
          </a:xfrm>
          <a:prstGeom prst="line">
            <a:avLst/>
          </a:prstGeom>
          <a:ln w="38100">
            <a:solidFill>
              <a:srgbClr val="C33D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7267126" y="5516364"/>
            <a:ext cx="1" cy="275896"/>
          </a:xfrm>
          <a:prstGeom prst="line">
            <a:avLst/>
          </a:prstGeom>
          <a:ln w="38100">
            <a:solidFill>
              <a:srgbClr val="C33D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0227355" y="5516364"/>
            <a:ext cx="1" cy="275896"/>
          </a:xfrm>
          <a:prstGeom prst="line">
            <a:avLst/>
          </a:prstGeom>
          <a:ln w="38100">
            <a:solidFill>
              <a:srgbClr val="C33D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 flipV="1">
            <a:off x="1396978" y="5506744"/>
            <a:ext cx="8830377" cy="9620"/>
          </a:xfrm>
          <a:prstGeom prst="line">
            <a:avLst/>
          </a:prstGeom>
          <a:ln w="38100">
            <a:solidFill>
              <a:srgbClr val="C33D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6165982" y="5217311"/>
            <a:ext cx="1" cy="275896"/>
          </a:xfrm>
          <a:prstGeom prst="line">
            <a:avLst/>
          </a:prstGeom>
          <a:ln w="38100">
            <a:solidFill>
              <a:srgbClr val="C33D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 flipV="1">
            <a:off x="1999524" y="5363925"/>
            <a:ext cx="8230112" cy="18347"/>
          </a:xfrm>
          <a:prstGeom prst="line">
            <a:avLst/>
          </a:prstGeom>
          <a:ln w="38100">
            <a:solidFill>
              <a:srgbClr val="C33D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2001803" y="5143805"/>
            <a:ext cx="0" cy="391167"/>
          </a:xfrm>
          <a:prstGeom prst="line">
            <a:avLst/>
          </a:prstGeom>
          <a:ln w="38100">
            <a:solidFill>
              <a:srgbClr val="C33D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6170540" y="5258938"/>
            <a:ext cx="1" cy="275896"/>
          </a:xfrm>
          <a:prstGeom prst="line">
            <a:avLst/>
          </a:prstGeom>
          <a:ln w="38100">
            <a:solidFill>
              <a:srgbClr val="C33D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0231913" y="5280893"/>
            <a:ext cx="1" cy="275896"/>
          </a:xfrm>
          <a:prstGeom prst="line">
            <a:avLst/>
          </a:prstGeom>
          <a:ln w="38100">
            <a:solidFill>
              <a:srgbClr val="C33D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6170540" y="5127633"/>
            <a:ext cx="0" cy="391167"/>
          </a:xfrm>
          <a:prstGeom prst="line">
            <a:avLst/>
          </a:prstGeom>
          <a:ln w="38100">
            <a:solidFill>
              <a:srgbClr val="C33D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10231913" y="5127633"/>
            <a:ext cx="0" cy="391167"/>
          </a:xfrm>
          <a:prstGeom prst="line">
            <a:avLst/>
          </a:prstGeom>
          <a:ln w="38100">
            <a:solidFill>
              <a:srgbClr val="C33D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6114580" y="3765210"/>
            <a:ext cx="2279" cy="195584"/>
          </a:xfrm>
          <a:prstGeom prst="line">
            <a:avLst/>
          </a:prstGeom>
          <a:ln w="38100">
            <a:solidFill>
              <a:srgbClr val="C33D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6114580" y="3015986"/>
            <a:ext cx="2279" cy="195584"/>
          </a:xfrm>
          <a:prstGeom prst="line">
            <a:avLst/>
          </a:prstGeom>
          <a:ln w="38100">
            <a:solidFill>
              <a:srgbClr val="C33D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6114580" y="1707146"/>
            <a:ext cx="2279" cy="195584"/>
          </a:xfrm>
          <a:prstGeom prst="line">
            <a:avLst/>
          </a:prstGeom>
          <a:ln w="38100">
            <a:solidFill>
              <a:srgbClr val="C33D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10229634" y="1708025"/>
            <a:ext cx="2279" cy="195584"/>
          </a:xfrm>
          <a:prstGeom prst="line">
            <a:avLst/>
          </a:prstGeom>
          <a:ln w="38100">
            <a:solidFill>
              <a:srgbClr val="C33D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10229634" y="3003965"/>
            <a:ext cx="2279" cy="195584"/>
          </a:xfrm>
          <a:prstGeom prst="line">
            <a:avLst/>
          </a:prstGeom>
          <a:ln w="38100">
            <a:solidFill>
              <a:srgbClr val="C33D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10227355" y="3798047"/>
            <a:ext cx="2279" cy="195584"/>
          </a:xfrm>
          <a:prstGeom prst="line">
            <a:avLst/>
          </a:prstGeom>
          <a:ln w="38100">
            <a:solidFill>
              <a:srgbClr val="C33D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1998636" y="1694207"/>
            <a:ext cx="2279" cy="195584"/>
          </a:xfrm>
          <a:prstGeom prst="line">
            <a:avLst/>
          </a:prstGeom>
          <a:ln w="38100">
            <a:solidFill>
              <a:srgbClr val="C33D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2665093" y="3025691"/>
            <a:ext cx="2279" cy="195584"/>
          </a:xfrm>
          <a:prstGeom prst="line">
            <a:avLst/>
          </a:prstGeom>
          <a:ln w="38100">
            <a:solidFill>
              <a:srgbClr val="C33D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2665093" y="3775631"/>
            <a:ext cx="2279" cy="195584"/>
          </a:xfrm>
          <a:prstGeom prst="line">
            <a:avLst/>
          </a:prstGeom>
          <a:ln w="38100">
            <a:solidFill>
              <a:srgbClr val="C33D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1444328" y="3015986"/>
            <a:ext cx="2279" cy="195584"/>
          </a:xfrm>
          <a:prstGeom prst="line">
            <a:avLst/>
          </a:prstGeom>
          <a:ln w="38100">
            <a:solidFill>
              <a:srgbClr val="C33D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1442049" y="3786376"/>
            <a:ext cx="2279" cy="195584"/>
          </a:xfrm>
          <a:prstGeom prst="line">
            <a:avLst/>
          </a:prstGeom>
          <a:ln w="38100">
            <a:solidFill>
              <a:srgbClr val="C33D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ounded Rectangle 54"/>
          <p:cNvSpPr/>
          <p:nvPr/>
        </p:nvSpPr>
        <p:spPr>
          <a:xfrm>
            <a:off x="7514161" y="3116383"/>
            <a:ext cx="1306378" cy="761245"/>
          </a:xfrm>
          <a:prstGeom prst="roundRect">
            <a:avLst/>
          </a:prstGeom>
          <a:solidFill>
            <a:srgbClr val="3B248C"/>
          </a:solidFill>
          <a:ln>
            <a:solidFill>
              <a:srgbClr val="C33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MENTOR PROGRAM</a:t>
            </a:r>
            <a:endParaRPr lang="en-GB" dirty="0">
              <a:solidFill>
                <a:prstClr val="white"/>
              </a:solidFill>
            </a:endParaRPr>
          </a:p>
        </p:txBody>
      </p:sp>
      <p:cxnSp>
        <p:nvCxnSpPr>
          <p:cNvPr id="56" name="Straight Connector 55"/>
          <p:cNvCxnSpPr/>
          <p:nvPr/>
        </p:nvCxnSpPr>
        <p:spPr>
          <a:xfrm>
            <a:off x="7237484" y="2414189"/>
            <a:ext cx="16898" cy="2285617"/>
          </a:xfrm>
          <a:prstGeom prst="line">
            <a:avLst/>
          </a:prstGeom>
          <a:ln w="38100">
            <a:solidFill>
              <a:srgbClr val="C33D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 flipV="1">
            <a:off x="7113858" y="4660565"/>
            <a:ext cx="140524" cy="5130"/>
          </a:xfrm>
          <a:prstGeom prst="line">
            <a:avLst/>
          </a:prstGeom>
          <a:ln w="38100">
            <a:solidFill>
              <a:srgbClr val="C33D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 flipV="1">
            <a:off x="7122632" y="2409425"/>
            <a:ext cx="140524" cy="5130"/>
          </a:xfrm>
          <a:prstGeom prst="line">
            <a:avLst/>
          </a:prstGeom>
          <a:ln w="38100">
            <a:solidFill>
              <a:srgbClr val="C33D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7104357" y="3478174"/>
            <a:ext cx="380259" cy="9310"/>
          </a:xfrm>
          <a:prstGeom prst="straightConnector1">
            <a:avLst/>
          </a:prstGeom>
          <a:ln w="57150">
            <a:solidFill>
              <a:srgbClr val="C33D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8903443" y="3509198"/>
            <a:ext cx="380259" cy="9310"/>
          </a:xfrm>
          <a:prstGeom prst="straightConnector1">
            <a:avLst/>
          </a:prstGeom>
          <a:ln w="57150">
            <a:solidFill>
              <a:srgbClr val="C33D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186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8391" y="1745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</a:rPr>
              <a:t>PATHWAYS FOR PROGRESS</a:t>
            </a: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75"/>
          <a:stretch/>
        </p:blipFill>
        <p:spPr>
          <a:xfrm>
            <a:off x="6984149" y="1260943"/>
            <a:ext cx="1439409" cy="14322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95"/>
          <a:stretch/>
        </p:blipFill>
        <p:spPr>
          <a:xfrm>
            <a:off x="10087104" y="1260943"/>
            <a:ext cx="1309873" cy="14322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10"/>
          <a:stretch/>
        </p:blipFill>
        <p:spPr>
          <a:xfrm>
            <a:off x="8583896" y="1260943"/>
            <a:ext cx="1342870" cy="14322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88673" y="2726194"/>
            <a:ext cx="15623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Aidan: Warehouse</a:t>
            </a:r>
            <a:endParaRPr lang="en-GB" sz="1400" b="1" dirty="0"/>
          </a:p>
        </p:txBody>
      </p:sp>
      <p:sp>
        <p:nvSpPr>
          <p:cNvPr id="61" name="TextBox 60"/>
          <p:cNvSpPr txBox="1"/>
          <p:nvPr/>
        </p:nvSpPr>
        <p:spPr>
          <a:xfrm>
            <a:off x="8565003" y="2726194"/>
            <a:ext cx="13617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Justine: Finance</a:t>
            </a:r>
            <a:endParaRPr lang="en-GB" sz="1400" b="1" dirty="0"/>
          </a:p>
        </p:txBody>
      </p:sp>
      <p:sp>
        <p:nvSpPr>
          <p:cNvPr id="62" name="TextBox 61"/>
          <p:cNvSpPr txBox="1"/>
          <p:nvPr/>
        </p:nvSpPr>
        <p:spPr>
          <a:xfrm>
            <a:off x="10075241" y="2731733"/>
            <a:ext cx="13171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Grant: Finance </a:t>
            </a:r>
            <a:endParaRPr lang="en-GB" sz="14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00"/>
          <a:stretch/>
        </p:blipFill>
        <p:spPr>
          <a:xfrm>
            <a:off x="742836" y="4169474"/>
            <a:ext cx="1439408" cy="14410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63"/>
          <a:stretch/>
        </p:blipFill>
        <p:spPr>
          <a:xfrm>
            <a:off x="2342583" y="4169474"/>
            <a:ext cx="1331006" cy="143637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54"/>
          <a:stretch/>
        </p:blipFill>
        <p:spPr>
          <a:xfrm>
            <a:off x="3864682" y="4169474"/>
            <a:ext cx="1290982" cy="143637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16"/>
          <a:stretch/>
        </p:blipFill>
        <p:spPr>
          <a:xfrm>
            <a:off x="8512922" y="4166271"/>
            <a:ext cx="1331006" cy="144277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04"/>
          <a:stretch/>
        </p:blipFill>
        <p:spPr>
          <a:xfrm>
            <a:off x="10048585" y="4177158"/>
            <a:ext cx="1286437" cy="143188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83"/>
          <a:stretch/>
        </p:blipFill>
        <p:spPr>
          <a:xfrm>
            <a:off x="6882420" y="4167743"/>
            <a:ext cx="1439409" cy="1442776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636473" y="5605844"/>
            <a:ext cx="15623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Irene: Telesales</a:t>
            </a:r>
            <a:endParaRPr lang="en-GB" sz="1400" b="1" dirty="0"/>
          </a:p>
        </p:txBody>
      </p:sp>
      <p:sp>
        <p:nvSpPr>
          <p:cNvPr id="64" name="TextBox 63"/>
          <p:cNvSpPr txBox="1"/>
          <p:nvPr/>
        </p:nvSpPr>
        <p:spPr>
          <a:xfrm>
            <a:off x="2273175" y="5605844"/>
            <a:ext cx="14168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Paddy: Despatch</a:t>
            </a:r>
            <a:endParaRPr lang="en-GB" sz="1400" b="1" dirty="0"/>
          </a:p>
        </p:txBody>
      </p:sp>
      <p:sp>
        <p:nvSpPr>
          <p:cNvPr id="65" name="TextBox 64"/>
          <p:cNvSpPr txBox="1"/>
          <p:nvPr/>
        </p:nvSpPr>
        <p:spPr>
          <a:xfrm>
            <a:off x="3823041" y="5611383"/>
            <a:ext cx="14117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David: Despatch</a:t>
            </a:r>
            <a:endParaRPr lang="en-GB" sz="1400" b="1" dirty="0"/>
          </a:p>
        </p:txBody>
      </p:sp>
      <p:sp>
        <p:nvSpPr>
          <p:cNvPr id="66" name="TextBox 65"/>
          <p:cNvSpPr txBox="1"/>
          <p:nvPr/>
        </p:nvSpPr>
        <p:spPr>
          <a:xfrm>
            <a:off x="6790221" y="5600305"/>
            <a:ext cx="15623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Alan: Warehouse</a:t>
            </a:r>
            <a:endParaRPr lang="en-GB" sz="1400" b="1" dirty="0"/>
          </a:p>
        </p:txBody>
      </p:sp>
      <p:sp>
        <p:nvSpPr>
          <p:cNvPr id="67" name="TextBox 66"/>
          <p:cNvSpPr txBox="1"/>
          <p:nvPr/>
        </p:nvSpPr>
        <p:spPr>
          <a:xfrm>
            <a:off x="8426923" y="5600305"/>
            <a:ext cx="15498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Ronnie: Despatch</a:t>
            </a:r>
            <a:endParaRPr lang="en-GB" sz="1400" b="1" dirty="0"/>
          </a:p>
        </p:txBody>
      </p:sp>
      <p:sp>
        <p:nvSpPr>
          <p:cNvPr id="68" name="TextBox 67"/>
          <p:cNvSpPr txBox="1"/>
          <p:nvPr/>
        </p:nvSpPr>
        <p:spPr>
          <a:xfrm>
            <a:off x="9976789" y="5605844"/>
            <a:ext cx="14117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/>
              <a:t>Linda: Finance</a:t>
            </a:r>
            <a:endParaRPr lang="en-GB" sz="1400" b="1" dirty="0"/>
          </a:p>
        </p:txBody>
      </p:sp>
      <p:sp>
        <p:nvSpPr>
          <p:cNvPr id="69" name="Text Box 9"/>
          <p:cNvSpPr txBox="1">
            <a:spLocks noChangeArrowheads="1"/>
          </p:cNvSpPr>
          <p:nvPr/>
        </p:nvSpPr>
        <p:spPr bwMode="auto">
          <a:xfrm>
            <a:off x="131477" y="1028774"/>
            <a:ext cx="6566580" cy="2720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7347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00"/>
              </a:spcBef>
              <a:spcAft>
                <a:spcPts val="1000"/>
              </a:spcAft>
            </a:pPr>
            <a:r>
              <a:rPr lang="en-GB" altLang="en-US" sz="1400" dirty="0" smtClean="0">
                <a:latin typeface="+mn-lt"/>
              </a:rPr>
              <a:t>At Dunns, we have made a strategic decision to invest in “growing our own”. </a:t>
            </a:r>
            <a:br>
              <a:rPr lang="en-GB" altLang="en-US" sz="1400" dirty="0" smtClean="0">
                <a:latin typeface="+mn-lt"/>
              </a:rPr>
            </a:br>
            <a:r>
              <a:rPr lang="en-GB" altLang="en-US" sz="1400" dirty="0">
                <a:latin typeface="+mn-lt"/>
              </a:rPr>
              <a:t/>
            </a:r>
            <a:br>
              <a:rPr lang="en-GB" altLang="en-US" sz="1400" dirty="0">
                <a:latin typeface="+mn-lt"/>
              </a:rPr>
            </a:br>
            <a:r>
              <a:rPr lang="en-GB" altLang="en-US" sz="1400" dirty="0" smtClean="0">
                <a:latin typeface="+mn-lt"/>
              </a:rPr>
              <a:t>At </a:t>
            </a:r>
            <a:r>
              <a:rPr lang="en-GB" altLang="en-US" sz="1400" dirty="0">
                <a:latin typeface="+mn-lt"/>
              </a:rPr>
              <a:t>trading year end 2015, 13% of our workforce was under </a:t>
            </a:r>
            <a:r>
              <a:rPr lang="en-GB" altLang="en-US" sz="1400" dirty="0" smtClean="0">
                <a:latin typeface="+mn-lt"/>
              </a:rPr>
              <a:t>23.         </a:t>
            </a:r>
          </a:p>
          <a:p>
            <a:pPr algn="ctr">
              <a:spcBef>
                <a:spcPts val="1200"/>
              </a:spcBef>
              <a:spcAft>
                <a:spcPts val="1000"/>
              </a:spcAft>
            </a:pPr>
            <a:r>
              <a:rPr lang="en-GB" altLang="en-US" sz="1400" dirty="0" smtClean="0">
                <a:latin typeface="+mn-lt"/>
              </a:rPr>
              <a:t>At </a:t>
            </a:r>
            <a:r>
              <a:rPr lang="en-GB" altLang="en-US" sz="1400" dirty="0">
                <a:latin typeface="+mn-lt"/>
              </a:rPr>
              <a:t>trading year end 2016, 23% of our workforce was under </a:t>
            </a:r>
            <a:r>
              <a:rPr lang="en-GB" altLang="en-US" sz="1400" dirty="0" smtClean="0">
                <a:latin typeface="+mn-lt"/>
              </a:rPr>
              <a:t>23.</a:t>
            </a:r>
          </a:p>
          <a:p>
            <a:pPr algn="ctr">
              <a:spcBef>
                <a:spcPts val="1200"/>
              </a:spcBef>
              <a:spcAft>
                <a:spcPts val="1000"/>
              </a:spcAft>
            </a:pPr>
            <a:r>
              <a:rPr lang="en-GB" altLang="en-US" sz="1400" dirty="0" smtClean="0">
                <a:latin typeface="+mn-lt"/>
              </a:rPr>
              <a:t>We’ve since added more graduates, and have several more young members of our team undergoing apprenticeships.</a:t>
            </a:r>
            <a:endParaRPr lang="en-GB" altLang="en-US" sz="1400" dirty="0">
              <a:latin typeface="+mn-lt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8391" y="3313351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rgbClr val="FF0000"/>
                </a:solidFill>
              </a:rPr>
              <a:t>24% OF OUR STAFF HAVE OVER 10 YEARS OF SERVICE</a:t>
            </a:r>
            <a:endParaRPr lang="en-GB" sz="2000" b="1" dirty="0">
              <a:solidFill>
                <a:srgbClr val="FF0000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42836" y="3763825"/>
            <a:ext cx="44128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/>
              <a:t>OVER 10 YEARS</a:t>
            </a:r>
            <a:endParaRPr lang="en-GB" sz="2000" b="1" dirty="0"/>
          </a:p>
        </p:txBody>
      </p:sp>
      <p:sp>
        <p:nvSpPr>
          <p:cNvPr id="72" name="TextBox 71"/>
          <p:cNvSpPr txBox="1"/>
          <p:nvPr/>
        </p:nvSpPr>
        <p:spPr>
          <a:xfrm>
            <a:off x="6997713" y="3763825"/>
            <a:ext cx="44082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/>
              <a:t>OVER 20 YEARS</a:t>
            </a:r>
            <a:endParaRPr lang="en-GB" sz="20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5320350" y="4425994"/>
            <a:ext cx="13574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+</a:t>
            </a:r>
            <a:br>
              <a:rPr lang="en-GB" b="1" dirty="0" smtClean="0"/>
            </a:br>
            <a:r>
              <a:rPr lang="en-GB" b="1" dirty="0" smtClean="0"/>
              <a:t>MANY</a:t>
            </a:r>
            <a:br>
              <a:rPr lang="en-GB" b="1" dirty="0" smtClean="0"/>
            </a:br>
            <a:r>
              <a:rPr lang="en-GB" b="1" dirty="0" smtClean="0"/>
              <a:t>MORE!</a:t>
            </a:r>
            <a:endParaRPr lang="en-GB" b="1" dirty="0"/>
          </a:p>
        </p:txBody>
      </p:sp>
      <p:cxnSp>
        <p:nvCxnSpPr>
          <p:cNvPr id="75" name="Straight Arrow Connector 74"/>
          <p:cNvCxnSpPr/>
          <p:nvPr/>
        </p:nvCxnSpPr>
        <p:spPr>
          <a:xfrm>
            <a:off x="6406025" y="4952499"/>
            <a:ext cx="34065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 flipH="1">
            <a:off x="5234790" y="4974745"/>
            <a:ext cx="34065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6984149" y="855294"/>
            <a:ext cx="4421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/>
              <a:t>SOME OF OUR APPRENTICES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1968419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ounded Rectangle 60"/>
          <p:cNvSpPr/>
          <p:nvPr/>
        </p:nvSpPr>
        <p:spPr>
          <a:xfrm>
            <a:off x="880777" y="601584"/>
            <a:ext cx="3217752" cy="1785007"/>
          </a:xfrm>
          <a:prstGeom prst="roundRect">
            <a:avLst/>
          </a:prstGeom>
          <a:solidFill>
            <a:srgbClr val="FF7171"/>
          </a:solidFill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4000" b="1" dirty="0" smtClean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</a:rPr>
              <a:t>ATTRACT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2756876" y="4325376"/>
            <a:ext cx="3235552" cy="1785007"/>
          </a:xfrm>
          <a:prstGeom prst="roundRect">
            <a:avLst/>
          </a:prstGeom>
          <a:solidFill>
            <a:srgbClr val="A3FFCD"/>
          </a:solidFill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4000" b="1" dirty="0" smtClean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</a:rPr>
              <a:t>RETAIN</a:t>
            </a:r>
            <a:endParaRPr lang="en-GB" sz="4000" b="1" dirty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1795292" y="2463480"/>
            <a:ext cx="3217752" cy="1785007"/>
          </a:xfrm>
          <a:prstGeom prst="roundRect">
            <a:avLst/>
          </a:prstGeom>
          <a:solidFill>
            <a:schemeClr val="accent4"/>
          </a:solidFill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4000" b="1" dirty="0" smtClean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</a:rPr>
              <a:t>TRAIN</a:t>
            </a:r>
            <a:endParaRPr lang="en-GB" sz="4000" b="1" dirty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</a:endParaRP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485" y="596450"/>
            <a:ext cx="2386855" cy="17901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081" y="2513102"/>
            <a:ext cx="2352228" cy="16857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969" y="4391676"/>
            <a:ext cx="1120283" cy="16817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452" y="4325376"/>
            <a:ext cx="1516229" cy="1772733"/>
          </a:xfrm>
          <a:prstGeom prst="rect">
            <a:avLst/>
          </a:prstGeom>
        </p:spPr>
      </p:pic>
      <p:pic>
        <p:nvPicPr>
          <p:cNvPr id="1028" name="Picture 4" descr="Image result for young professional woman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3" t="6448" r="8731"/>
          <a:stretch/>
        </p:blipFill>
        <p:spPr bwMode="auto">
          <a:xfrm>
            <a:off x="7465252" y="4343859"/>
            <a:ext cx="2424623" cy="174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Curved Right Arrow 24"/>
          <p:cNvSpPr/>
          <p:nvPr/>
        </p:nvSpPr>
        <p:spPr>
          <a:xfrm rot="19011718">
            <a:off x="263026" y="1966707"/>
            <a:ext cx="974727" cy="173538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6" name="Curved Right Arrow 65"/>
          <p:cNvSpPr/>
          <p:nvPr/>
        </p:nvSpPr>
        <p:spPr>
          <a:xfrm rot="19011718">
            <a:off x="968046" y="3976398"/>
            <a:ext cx="974727" cy="173538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391" y="1745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</a:rPr>
              <a:t>THE CHALLENGE FOR OUR INDUSTRY</a:t>
            </a:r>
            <a:endParaRPr lang="en-GB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29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127171" y="5440237"/>
            <a:ext cx="1850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prstClr val="black"/>
                </a:solidFill>
              </a:rPr>
              <a:t>THANK YOU.</a:t>
            </a:r>
            <a:r>
              <a:rPr lang="en-GB" sz="1400" b="1" dirty="0" smtClean="0">
                <a:solidFill>
                  <a:prstClr val="black"/>
                </a:solidFill>
              </a:rPr>
              <a:t> </a:t>
            </a:r>
            <a:endParaRPr lang="en-GB" sz="2400" b="1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0" y="815299"/>
            <a:ext cx="4484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prstClr val="black"/>
                </a:solidFill>
              </a:rPr>
              <a:t>LET’S ACT TOGETHER</a:t>
            </a:r>
            <a:endParaRPr lang="en-GB" sz="3200" b="1" dirty="0">
              <a:solidFill>
                <a:prstClr val="black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036" y="1658484"/>
            <a:ext cx="5285014" cy="35233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743" y="2723466"/>
            <a:ext cx="1118007" cy="111800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336" y="2723465"/>
            <a:ext cx="1118007" cy="111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96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5654" y="2587110"/>
            <a:ext cx="115595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Mostra Nuova Light" panose="020B0302020202060302" pitchFamily="34" charset="0"/>
              </a:rPr>
              <a:t>Jim Rowan</a:t>
            </a:r>
            <a:endParaRPr lang="en-GB" sz="4800" dirty="0">
              <a:latin typeface="Mostra Nuova Light" panose="020B0302020202060302" pitchFamily="34" charset="0"/>
            </a:endParaRPr>
          </a:p>
          <a:p>
            <a:r>
              <a:rPr lang="en-GB" dirty="0" smtClean="0">
                <a:latin typeface="Mostra Nuova Light" panose="020B0302020202060302" pitchFamily="34" charset="0"/>
              </a:rPr>
              <a:t>Managing Director</a:t>
            </a:r>
          </a:p>
          <a:p>
            <a:r>
              <a:rPr lang="en-GB" dirty="0" smtClean="0">
                <a:latin typeface="Mostra Nuova Light" panose="020B0302020202060302" pitchFamily="34" charset="0"/>
              </a:rPr>
              <a:t>Dunns Food and Drinks</a:t>
            </a:r>
            <a:endParaRPr lang="en-GB" dirty="0">
              <a:latin typeface="Mostra Nuova Light" panose="020B0302020202060302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54" y="4829209"/>
            <a:ext cx="2430780" cy="1072066"/>
          </a:xfrm>
          <a:prstGeom prst="rect">
            <a:avLst/>
          </a:prstGeom>
          <a:solidFill>
            <a:srgbClr val="E6E6E6"/>
          </a:solidFill>
        </p:spPr>
      </p:pic>
      <p:sp>
        <p:nvSpPr>
          <p:cNvPr id="5" name="Rectangle 4"/>
          <p:cNvSpPr/>
          <p:nvPr/>
        </p:nvSpPr>
        <p:spPr>
          <a:xfrm>
            <a:off x="0" y="1663780"/>
            <a:ext cx="1219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400" b="1" dirty="0" smtClean="0">
                <a:solidFill>
                  <a:srgbClr val="BAE7FA"/>
                </a:solidFill>
                <a:latin typeface="Mostra Nuova Light" panose="020B0302020202060302" pitchFamily="34" charset="0"/>
              </a:rPr>
              <a:t>ONE CALL GETS IT ALL</a:t>
            </a:r>
            <a:endParaRPr lang="en-GB" sz="5400" b="1" dirty="0">
              <a:solidFill>
                <a:srgbClr val="BAE7FA"/>
              </a:solidFill>
              <a:latin typeface="Mostra Nuova Light" panose="020B0302020202060302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5654" y="4829209"/>
            <a:ext cx="2430780" cy="107206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02" y="4856331"/>
            <a:ext cx="1656483" cy="1017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06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</a:rPr>
              <a:t>DUNNS FOOD AND DRINKS</a:t>
            </a:r>
            <a:endParaRPr lang="en-GB" sz="2800" b="1" dirty="0">
              <a:solidFill>
                <a:schemeClr val="bg1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05" b="28316"/>
          <a:stretch/>
        </p:blipFill>
        <p:spPr>
          <a:xfrm>
            <a:off x="0" y="545990"/>
            <a:ext cx="12192000" cy="3057181"/>
          </a:xfrm>
          <a:prstGeom prst="rect">
            <a:avLst/>
          </a:prstGeom>
        </p:spPr>
      </p:pic>
      <p:sp>
        <p:nvSpPr>
          <p:cNvPr id="18" name="AutoShape 2"/>
          <p:cNvSpPr>
            <a:spLocks noChangeArrowheads="1"/>
          </p:cNvSpPr>
          <p:nvPr/>
        </p:nvSpPr>
        <p:spPr bwMode="auto">
          <a:xfrm>
            <a:off x="139500" y="3746443"/>
            <a:ext cx="11943643" cy="2251586"/>
          </a:xfrm>
          <a:prstGeom prst="roundRect">
            <a:avLst>
              <a:gd name="adj" fmla="val 16667"/>
            </a:avLst>
          </a:prstGeom>
          <a:noFill/>
          <a:ln w="25560" cap="flat">
            <a:solidFill>
              <a:srgbClr val="376092"/>
            </a:solidFill>
            <a:round/>
            <a:headEnd/>
            <a:tailEnd/>
          </a:ln>
          <a:effectLst/>
          <a:extLst/>
        </p:spPr>
        <p:txBody>
          <a:bodyPr lIns="90000" tIns="45000" rIns="90000" bIns="45000"/>
          <a:lstStyle>
            <a:lvl1pPr marL="403225" indent="-401638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r>
              <a:rPr lang="en-GB" sz="1600" dirty="0" smtClean="0">
                <a:latin typeface="+mn-lt"/>
              </a:rPr>
              <a:t>One of Scotland’s most historic family businesses, the heritage of the company was in Soft Drinks, Joseph </a:t>
            </a:r>
            <a:r>
              <a:rPr lang="en-GB" sz="1600" dirty="0">
                <a:latin typeface="+mn-lt"/>
              </a:rPr>
              <a:t>Dunn having founded </a:t>
            </a:r>
            <a:r>
              <a:rPr lang="en-GB" sz="1600" dirty="0" smtClean="0">
                <a:latin typeface="+mn-lt"/>
              </a:rPr>
              <a:t>his lemonade </a:t>
            </a:r>
            <a:r>
              <a:rPr lang="en-GB" sz="1600" dirty="0">
                <a:latin typeface="+mn-lt"/>
              </a:rPr>
              <a:t>factory in 1875.</a:t>
            </a:r>
            <a:r>
              <a:rPr lang="en-GB" sz="1600" dirty="0" smtClean="0">
                <a:latin typeface="+mn-lt"/>
              </a:rPr>
              <a:t> </a:t>
            </a:r>
          </a:p>
          <a:p>
            <a:endParaRPr lang="en-GB" sz="1600" dirty="0">
              <a:latin typeface="+mn-lt"/>
            </a:endParaRPr>
          </a:p>
          <a:p>
            <a:r>
              <a:rPr lang="en-GB" sz="1600" dirty="0" smtClean="0">
                <a:latin typeface="+mn-lt"/>
              </a:rPr>
              <a:t>Today, we are a </a:t>
            </a:r>
            <a:r>
              <a:rPr lang="en-GB" sz="1600" dirty="0">
                <a:latin typeface="+mn-lt"/>
              </a:rPr>
              <a:t>multi award-winning delivered </a:t>
            </a:r>
            <a:r>
              <a:rPr lang="en-GB" sz="1600" dirty="0" smtClean="0">
                <a:latin typeface="+mn-lt"/>
              </a:rPr>
              <a:t>wholesaler.  We are growing rapidly throughout the </a:t>
            </a:r>
            <a:r>
              <a:rPr lang="en-GB" sz="1600" dirty="0">
                <a:latin typeface="+mn-lt"/>
              </a:rPr>
              <a:t>country with a remarkable portfolio of </a:t>
            </a:r>
            <a:r>
              <a:rPr lang="en-GB" sz="1600" dirty="0" smtClean="0">
                <a:latin typeface="+mn-lt"/>
              </a:rPr>
              <a:t>products </a:t>
            </a:r>
            <a:r>
              <a:rPr lang="en-GB" sz="1600" dirty="0">
                <a:latin typeface="+mn-lt"/>
              </a:rPr>
              <a:t>from </a:t>
            </a:r>
            <a:r>
              <a:rPr lang="en-GB" sz="1600" dirty="0" smtClean="0">
                <a:latin typeface="+mn-lt"/>
              </a:rPr>
              <a:t>around the world </a:t>
            </a:r>
            <a:r>
              <a:rPr lang="en-GB" sz="1600" dirty="0">
                <a:latin typeface="+mn-lt"/>
              </a:rPr>
              <a:t>covering chilled, ambient and frozen, as well as drinks of all </a:t>
            </a:r>
            <a:r>
              <a:rPr lang="en-GB" sz="1600" dirty="0" smtClean="0">
                <a:latin typeface="+mn-lt"/>
              </a:rPr>
              <a:t>descriptions.</a:t>
            </a:r>
          </a:p>
          <a:p>
            <a:endParaRPr lang="en-GB" sz="1600" dirty="0">
              <a:latin typeface="+mn-lt"/>
            </a:endParaRPr>
          </a:p>
          <a:p>
            <a:r>
              <a:rPr lang="en-GB" sz="1600" dirty="0">
                <a:latin typeface="+mn-lt"/>
              </a:rPr>
              <a:t>In 2017, we’ve been recognised as having Scotland’s Best Delivered Operation </a:t>
            </a:r>
            <a:r>
              <a:rPr lang="en-GB" sz="1600" dirty="0" smtClean="0">
                <a:latin typeface="+mn-lt"/>
              </a:rPr>
              <a:t>in Foodservice at the SWA Achievers Awards </a:t>
            </a:r>
            <a:r>
              <a:rPr lang="en-GB" sz="1600" dirty="0">
                <a:latin typeface="+mn-lt"/>
              </a:rPr>
              <a:t>– </a:t>
            </a:r>
            <a:r>
              <a:rPr lang="en-GB" sz="1600" dirty="0" smtClean="0">
                <a:latin typeface="+mn-lt"/>
              </a:rPr>
              <a:t>and have been voted </a:t>
            </a:r>
            <a:r>
              <a:rPr lang="en-GB" sz="1600" dirty="0">
                <a:latin typeface="+mn-lt"/>
              </a:rPr>
              <a:t>Scotland’s Food Wholesaler of the Year </a:t>
            </a:r>
            <a:r>
              <a:rPr lang="en-GB" sz="1600" dirty="0" smtClean="0">
                <a:latin typeface="+mn-lt"/>
              </a:rPr>
              <a:t>for the THIRD YEAR running at DRAM’s Scottish Pub and Bar Awards!</a:t>
            </a:r>
            <a:endParaRPr lang="en-GB" altLang="en-US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236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evolution of m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014085"/>
            <a:ext cx="3962400" cy="2327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166458" y="1575603"/>
            <a:ext cx="5792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u="sng" dirty="0" smtClean="0"/>
              <a:t>THE EVOLUTION OF MAN FOODSERVICE</a:t>
            </a:r>
            <a:endParaRPr lang="en-GB" sz="2400" b="1" u="sng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2802010" y="1644384"/>
            <a:ext cx="464180" cy="31625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" y="836467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If we look back 30 years, what was once science fiction is now becoming fact.</a:t>
            </a:r>
            <a:endParaRPr lang="en-GB" sz="2400" dirty="0"/>
          </a:p>
        </p:txBody>
      </p:sp>
      <p:sp>
        <p:nvSpPr>
          <p:cNvPr id="8" name="Rectangle 7"/>
          <p:cNvSpPr/>
          <p:nvPr/>
        </p:nvSpPr>
        <p:spPr>
          <a:xfrm>
            <a:off x="395963" y="2070311"/>
            <a:ext cx="4753355" cy="2144061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2818065" y="1685313"/>
            <a:ext cx="432071" cy="22952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</a:rPr>
              <a:t>OUR JOURNEY</a:t>
            </a:r>
            <a:endParaRPr lang="en-GB" sz="2800" b="1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13" b="30551"/>
          <a:stretch/>
        </p:blipFill>
        <p:spPr>
          <a:xfrm>
            <a:off x="6696274" y="2045257"/>
            <a:ext cx="4994984" cy="214044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957935" y="1575603"/>
            <a:ext cx="2471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u="sng" dirty="0" smtClean="0"/>
              <a:t>CHANGING FACES</a:t>
            </a:r>
            <a:endParaRPr lang="en-GB" sz="2400" b="1" u="sng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7" t="4667" r="23333" b="3523"/>
          <a:stretch/>
        </p:blipFill>
        <p:spPr>
          <a:xfrm>
            <a:off x="5286821" y="3838711"/>
            <a:ext cx="1271950" cy="225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92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23221"/>
            <a:ext cx="12192000" cy="565986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98" b="9469"/>
          <a:stretch/>
        </p:blipFill>
        <p:spPr>
          <a:xfrm>
            <a:off x="3329812" y="546952"/>
            <a:ext cx="4899788" cy="564613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6066" r="87929" b="90532"/>
          <a:stretch/>
        </p:blipFill>
        <p:spPr>
          <a:xfrm>
            <a:off x="7238999" y="3211286"/>
            <a:ext cx="778728" cy="21213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472" y="2444286"/>
            <a:ext cx="1851467" cy="185146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25958" y="2391621"/>
            <a:ext cx="1851467" cy="185146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75245" y="3564939"/>
            <a:ext cx="1385234" cy="41711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6400" y="3470686"/>
            <a:ext cx="1371600" cy="411134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475514" y="3058886"/>
            <a:ext cx="925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rgbClr val="FF0000"/>
                </a:solidFill>
              </a:rPr>
              <a:t>THE MARKET</a:t>
            </a:r>
            <a:endParaRPr lang="en-GB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54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</a:rPr>
              <a:t>TECHNOLOGY</a:t>
            </a:r>
            <a:endParaRPr lang="en-GB" sz="28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Image result for SMARTPHON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302" y="1070631"/>
            <a:ext cx="2574511" cy="1666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SONY LAPTO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320" y="1165811"/>
            <a:ext cx="2637091" cy="189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hceamericas.com/wp-content/uploads/2016/11/30D-9-Feature-1-e148232534874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890712"/>
            <a:ext cx="2154859" cy="195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CONTACTLESS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2" r="38027"/>
          <a:stretch/>
        </p:blipFill>
        <p:spPr bwMode="auto">
          <a:xfrm>
            <a:off x="1656843" y="2846310"/>
            <a:ext cx="2009431" cy="217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VOICE ACTIVATED PICKI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430" y="2995151"/>
            <a:ext cx="2008413" cy="1949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t="28700"/>
          <a:stretch/>
        </p:blipFill>
        <p:spPr>
          <a:xfrm>
            <a:off x="8158586" y="2995151"/>
            <a:ext cx="1839686" cy="189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96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</a:rPr>
              <a:t>WHAT IS FOODSERVICE?</a:t>
            </a:r>
            <a:endParaRPr lang="en-GB" sz="2800" b="1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67" y="1928472"/>
            <a:ext cx="2189633" cy="239058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287645" y="1784935"/>
            <a:ext cx="9305641" cy="267765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sz="2800" i="1" dirty="0" smtClean="0"/>
              <a:t>It defines those businesses, institutions and companies responsible for any meal prepared outside the home.  </a:t>
            </a:r>
          </a:p>
          <a:p>
            <a:pPr algn="ctr"/>
            <a:endParaRPr lang="en-GB" sz="2800" i="1" dirty="0"/>
          </a:p>
          <a:p>
            <a:pPr algn="ctr"/>
            <a:r>
              <a:rPr lang="en-GB" sz="2800" i="1" dirty="0" smtClean="0"/>
              <a:t>This includes restaurants, hotels, leisure, schools, hospitals, catering operations and now garage forecourts, coffee shops and convenience stores.</a:t>
            </a:r>
            <a:endParaRPr lang="en-GB" sz="2800" i="1" dirty="0"/>
          </a:p>
        </p:txBody>
      </p:sp>
    </p:spTree>
    <p:extLst>
      <p:ext uri="{BB962C8B-B14F-4D97-AF65-F5344CB8AC3E}">
        <p14:creationId xmlns:p14="http://schemas.microsoft.com/office/powerpoint/2010/main" val="224657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352762" y="610877"/>
            <a:ext cx="3254848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u="sng" dirty="0" smtClean="0"/>
              <a:t>UK </a:t>
            </a: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1600" dirty="0" smtClean="0"/>
              <a:t>£10.4 BILLION</a:t>
            </a:r>
            <a:br>
              <a:rPr lang="en-GB" sz="1600" dirty="0" smtClean="0"/>
            </a:br>
            <a:r>
              <a:rPr lang="en-GB" sz="1600" dirty="0" err="1" smtClean="0"/>
              <a:t>Approx</a:t>
            </a:r>
            <a:r>
              <a:rPr lang="en-GB" sz="1600" dirty="0" smtClean="0"/>
              <a:t> 35% of UK wholesale market</a:t>
            </a:r>
          </a:p>
          <a:p>
            <a:pPr algn="ctr">
              <a:lnSpc>
                <a:spcPct val="150000"/>
              </a:lnSpc>
            </a:pPr>
            <a:r>
              <a:rPr lang="en-GB" sz="1600" dirty="0" smtClean="0"/>
              <a:t>25k Direct employees</a:t>
            </a:r>
          </a:p>
          <a:p>
            <a:pPr algn="ctr">
              <a:lnSpc>
                <a:spcPct val="150000"/>
              </a:lnSpc>
            </a:pPr>
            <a:r>
              <a:rPr lang="en-GB" sz="1600" dirty="0" smtClean="0"/>
              <a:t>£</a:t>
            </a:r>
            <a:r>
              <a:rPr lang="en-GB" sz="1600" dirty="0" smtClean="0"/>
              <a:t>600m </a:t>
            </a:r>
            <a:r>
              <a:rPr lang="en-GB" sz="1600" dirty="0" smtClean="0"/>
              <a:t>in salaries</a:t>
            </a:r>
          </a:p>
          <a:p>
            <a:pPr algn="ctr">
              <a:lnSpc>
                <a:spcPct val="150000"/>
              </a:lnSpc>
            </a:pPr>
            <a:r>
              <a:rPr lang="en-GB" sz="1600" dirty="0" smtClean="0"/>
              <a:t>£170m in tax</a:t>
            </a:r>
          </a:p>
          <a:p>
            <a:pPr algn="ctr">
              <a:lnSpc>
                <a:spcPct val="150000"/>
              </a:lnSpc>
            </a:pPr>
            <a:r>
              <a:rPr lang="en-GB" sz="1600" dirty="0" smtClean="0"/>
              <a:t>360k jobs supported indirectly</a:t>
            </a:r>
          </a:p>
        </p:txBody>
      </p:sp>
      <p:pic>
        <p:nvPicPr>
          <p:cNvPr id="28" name="Picture 4" descr="Image result for uk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1" r="10516"/>
          <a:stretch/>
        </p:blipFill>
        <p:spPr bwMode="auto">
          <a:xfrm>
            <a:off x="1373264" y="3591913"/>
            <a:ext cx="1596770" cy="2338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Image result for SCOTLA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5785" y="3434601"/>
            <a:ext cx="1870651" cy="2502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8391" y="1745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</a:rPr>
              <a:t>WHAT IS FOODSERVICE?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8353534" y="638655"/>
            <a:ext cx="2619265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000" u="sng" dirty="0" smtClean="0"/>
              <a:t>SCOTLAND</a:t>
            </a:r>
            <a:r>
              <a:rPr lang="en-GB" sz="1600" dirty="0" smtClean="0"/>
              <a:t/>
            </a:r>
            <a:br>
              <a:rPr lang="en-GB" sz="1600" dirty="0" smtClean="0"/>
            </a:br>
            <a:r>
              <a:rPr lang="en-GB" sz="1600" dirty="0" smtClean="0"/>
              <a:t>£1 BILLION </a:t>
            </a:r>
            <a:br>
              <a:rPr lang="en-GB" sz="1600" dirty="0" smtClean="0"/>
            </a:br>
            <a:r>
              <a:rPr lang="en-GB" sz="1600" dirty="0" err="1" smtClean="0"/>
              <a:t>Approx</a:t>
            </a:r>
            <a:r>
              <a:rPr lang="en-GB" sz="1600" dirty="0" smtClean="0"/>
              <a:t> 2.8%</a:t>
            </a:r>
          </a:p>
          <a:p>
            <a:pPr algn="ctr">
              <a:lnSpc>
                <a:spcPct val="150000"/>
              </a:lnSpc>
            </a:pPr>
            <a:r>
              <a:rPr lang="en-GB" sz="1600" dirty="0"/>
              <a:t>3</a:t>
            </a:r>
            <a:r>
              <a:rPr lang="en-GB" sz="1600" dirty="0" smtClean="0"/>
              <a:t>k Direct Employees</a:t>
            </a:r>
            <a:br>
              <a:rPr lang="en-GB" sz="1600" dirty="0" smtClean="0"/>
            </a:br>
            <a:r>
              <a:rPr lang="en-GB" sz="1600" dirty="0" smtClean="0"/>
              <a:t>£60m in salaries</a:t>
            </a:r>
            <a:br>
              <a:rPr lang="en-GB" sz="1600" dirty="0" smtClean="0"/>
            </a:br>
            <a:r>
              <a:rPr lang="en-GB" sz="1600" dirty="0" smtClean="0"/>
              <a:t>£14m in tax</a:t>
            </a:r>
            <a:br>
              <a:rPr lang="en-GB" sz="1600" dirty="0" smtClean="0"/>
            </a:br>
            <a:r>
              <a:rPr lang="en-GB" sz="1600" dirty="0" smtClean="0"/>
              <a:t>30k jobs supported indirectly</a:t>
            </a:r>
            <a:endParaRPr lang="en-GB" sz="1600" dirty="0"/>
          </a:p>
        </p:txBody>
      </p:sp>
      <p:sp>
        <p:nvSpPr>
          <p:cNvPr id="36" name="Rectangle 35"/>
          <p:cNvSpPr/>
          <p:nvPr/>
        </p:nvSpPr>
        <p:spPr>
          <a:xfrm>
            <a:off x="483397" y="5935710"/>
            <a:ext cx="1048940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dirty="0" smtClean="0"/>
              <a:t>*Figures based on IGD sector analysis for 2016, and FWD/Capital Economics research </a:t>
            </a:r>
            <a:endParaRPr lang="en-GB" sz="1600" dirty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1" t="9582" r="53531" b="37735"/>
          <a:stretch/>
        </p:blipFill>
        <p:spPr>
          <a:xfrm>
            <a:off x="5553456" y="727352"/>
            <a:ext cx="587844" cy="62417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2252" b="12436"/>
          <a:stretch/>
        </p:blipFill>
        <p:spPr>
          <a:xfrm>
            <a:off x="4684099" y="1445862"/>
            <a:ext cx="2319654" cy="108739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2" r="22601"/>
          <a:stretch/>
        </p:blipFill>
        <p:spPr>
          <a:xfrm>
            <a:off x="5281240" y="2809679"/>
            <a:ext cx="1021424" cy="85335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568" y="5099453"/>
            <a:ext cx="990600" cy="74191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336" y="3978472"/>
            <a:ext cx="1137232" cy="80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520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8391" y="1745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</a:rPr>
              <a:t>WHAT IS FOODSERVICE?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65213" y="2255738"/>
            <a:ext cx="10080551" cy="35530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80" y="844911"/>
            <a:ext cx="765326" cy="986673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965213" y="764527"/>
            <a:ext cx="10994951" cy="1138773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400" b="1" i="1" dirty="0" smtClean="0">
                <a:solidFill>
                  <a:prstClr val="black"/>
                </a:solidFill>
              </a:rPr>
              <a:t>CUSTOMERS – </a:t>
            </a:r>
            <a:r>
              <a:rPr lang="en-GB" sz="2400" i="1" dirty="0" smtClean="0">
                <a:solidFill>
                  <a:prstClr val="black"/>
                </a:solidFill>
              </a:rPr>
              <a:t>All businesses servicing the out of home market.</a:t>
            </a:r>
            <a:br>
              <a:rPr lang="en-GB" sz="2400" i="1" dirty="0" smtClean="0">
                <a:solidFill>
                  <a:prstClr val="black"/>
                </a:solidFill>
              </a:rPr>
            </a:br>
            <a:r>
              <a:rPr lang="en-GB" sz="2400" b="1" i="1" dirty="0" smtClean="0">
                <a:solidFill>
                  <a:prstClr val="black"/>
                </a:solidFill>
              </a:rPr>
              <a:t>2016: </a:t>
            </a:r>
            <a:r>
              <a:rPr lang="en-GB" sz="2000" i="1" dirty="0" smtClean="0">
                <a:solidFill>
                  <a:prstClr val="black"/>
                </a:solidFill>
              </a:rPr>
              <a:t>Solid growth across both RTM (delivered foodservice and primarily C&amp;C)</a:t>
            </a:r>
            <a:br>
              <a:rPr lang="en-GB" sz="2000" i="1" dirty="0" smtClean="0">
                <a:solidFill>
                  <a:prstClr val="black"/>
                </a:solidFill>
              </a:rPr>
            </a:br>
            <a:r>
              <a:rPr lang="en-GB" sz="2000" i="1" dirty="0" smtClean="0">
                <a:solidFill>
                  <a:prstClr val="black"/>
                </a:solidFill>
              </a:rPr>
              <a:t>Expertise, innovation and consumer demand for eating out benefiting delivered wholesalers. </a:t>
            </a:r>
            <a:endParaRPr lang="en-GB" sz="2400" i="1" dirty="0">
              <a:solidFill>
                <a:prstClr val="black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456267" y="2255738"/>
            <a:ext cx="251378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 smtClean="0">
                <a:solidFill>
                  <a:prstClr val="black"/>
                </a:solidFill>
              </a:rPr>
              <a:t>ROUTES TO MARKET*</a:t>
            </a:r>
            <a:br>
              <a:rPr lang="en-GB" sz="2000" dirty="0" smtClean="0">
                <a:solidFill>
                  <a:prstClr val="black"/>
                </a:solidFill>
              </a:rPr>
            </a:br>
            <a:r>
              <a:rPr lang="en-GB" sz="2000" dirty="0" smtClean="0">
                <a:solidFill>
                  <a:prstClr val="black"/>
                </a:solidFill>
              </a:rPr>
              <a:t>Delivered Foodservice</a:t>
            </a:r>
            <a:br>
              <a:rPr lang="en-GB" sz="2000" dirty="0" smtClean="0">
                <a:solidFill>
                  <a:prstClr val="black"/>
                </a:solidFill>
              </a:rPr>
            </a:br>
            <a:r>
              <a:rPr lang="en-GB" sz="2000" dirty="0" smtClean="0">
                <a:solidFill>
                  <a:prstClr val="black"/>
                </a:solidFill>
              </a:rPr>
              <a:t>Primarily C&amp;C</a:t>
            </a:r>
            <a:br>
              <a:rPr lang="en-GB" sz="2000" dirty="0" smtClean="0">
                <a:solidFill>
                  <a:prstClr val="black"/>
                </a:solidFill>
              </a:rPr>
            </a:br>
            <a:r>
              <a:rPr lang="en-GB" sz="2000" dirty="0" smtClean="0">
                <a:solidFill>
                  <a:prstClr val="black"/>
                </a:solidFill>
              </a:rPr>
              <a:t>Total</a:t>
            </a:r>
            <a:br>
              <a:rPr lang="en-GB" sz="2000" dirty="0" smtClean="0">
                <a:solidFill>
                  <a:prstClr val="black"/>
                </a:solidFill>
              </a:rPr>
            </a:br>
            <a:endParaRPr lang="en-GB" sz="1600" dirty="0">
              <a:solidFill>
                <a:prstClr val="black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526039" y="2255738"/>
            <a:ext cx="20348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 smtClean="0">
                <a:solidFill>
                  <a:prstClr val="black"/>
                </a:solidFill>
              </a:rPr>
              <a:t>2015</a:t>
            </a:r>
            <a:br>
              <a:rPr lang="en-GB" sz="2000" dirty="0" smtClean="0">
                <a:solidFill>
                  <a:prstClr val="black"/>
                </a:solidFill>
              </a:rPr>
            </a:br>
            <a:r>
              <a:rPr lang="en-GB" sz="2000" dirty="0" smtClean="0">
                <a:solidFill>
                  <a:prstClr val="black"/>
                </a:solidFill>
              </a:rPr>
              <a:t>£6,946m</a:t>
            </a:r>
          </a:p>
          <a:p>
            <a:pPr algn="ctr"/>
            <a:r>
              <a:rPr lang="en-GB" sz="2000" dirty="0" smtClean="0">
                <a:solidFill>
                  <a:prstClr val="black"/>
                </a:solidFill>
              </a:rPr>
              <a:t>£2,979m</a:t>
            </a:r>
            <a:br>
              <a:rPr lang="en-GB" sz="2000" dirty="0" smtClean="0">
                <a:solidFill>
                  <a:prstClr val="black"/>
                </a:solidFill>
              </a:rPr>
            </a:br>
            <a:r>
              <a:rPr lang="en-GB" sz="2000" dirty="0" smtClean="0">
                <a:solidFill>
                  <a:prstClr val="black"/>
                </a:solidFill>
              </a:rPr>
              <a:t>£9,925m</a:t>
            </a:r>
            <a:br>
              <a:rPr lang="en-GB" sz="2000" dirty="0" smtClean="0">
                <a:solidFill>
                  <a:prstClr val="black"/>
                </a:solidFill>
              </a:rPr>
            </a:br>
            <a:endParaRPr lang="en-GB" sz="1600" dirty="0">
              <a:solidFill>
                <a:prstClr val="black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245981" y="2255738"/>
            <a:ext cx="125467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 smtClean="0">
                <a:solidFill>
                  <a:prstClr val="black"/>
                </a:solidFill>
              </a:rPr>
              <a:t>2016</a:t>
            </a:r>
            <a:br>
              <a:rPr lang="en-GB" sz="2000" dirty="0" smtClean="0">
                <a:solidFill>
                  <a:prstClr val="black"/>
                </a:solidFill>
              </a:rPr>
            </a:br>
            <a:r>
              <a:rPr lang="en-GB" sz="2000" dirty="0" smtClean="0">
                <a:solidFill>
                  <a:prstClr val="black"/>
                </a:solidFill>
              </a:rPr>
              <a:t>£7,094m</a:t>
            </a:r>
          </a:p>
          <a:p>
            <a:pPr algn="ctr"/>
            <a:r>
              <a:rPr lang="en-GB" sz="2000" dirty="0" smtClean="0">
                <a:solidFill>
                  <a:prstClr val="black"/>
                </a:solidFill>
              </a:rPr>
              <a:t>£3,024m</a:t>
            </a:r>
            <a:br>
              <a:rPr lang="en-GB" sz="2000" dirty="0" smtClean="0">
                <a:solidFill>
                  <a:prstClr val="black"/>
                </a:solidFill>
              </a:rPr>
            </a:br>
            <a:r>
              <a:rPr lang="en-GB" sz="2000" dirty="0" smtClean="0">
                <a:solidFill>
                  <a:prstClr val="black"/>
                </a:solidFill>
              </a:rPr>
              <a:t>£10,118m</a:t>
            </a:r>
            <a:br>
              <a:rPr lang="en-GB" sz="2000" dirty="0" smtClean="0">
                <a:solidFill>
                  <a:prstClr val="black"/>
                </a:solidFill>
              </a:rPr>
            </a:br>
            <a:endParaRPr lang="en-GB" sz="1600" dirty="0">
              <a:solidFill>
                <a:prstClr val="black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500656" y="2247485"/>
            <a:ext cx="125104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 smtClean="0">
                <a:solidFill>
                  <a:prstClr val="black"/>
                </a:solidFill>
              </a:rPr>
              <a:t>% Change</a:t>
            </a:r>
            <a:br>
              <a:rPr lang="en-GB" sz="2000" dirty="0" smtClean="0">
                <a:solidFill>
                  <a:prstClr val="black"/>
                </a:solidFill>
              </a:rPr>
            </a:br>
            <a:r>
              <a:rPr lang="en-GB" sz="2000" dirty="0" smtClean="0">
                <a:solidFill>
                  <a:prstClr val="black"/>
                </a:solidFill>
              </a:rPr>
              <a:t>2.1</a:t>
            </a:r>
            <a:br>
              <a:rPr lang="en-GB" sz="2000" dirty="0" smtClean="0">
                <a:solidFill>
                  <a:prstClr val="black"/>
                </a:solidFill>
              </a:rPr>
            </a:br>
            <a:r>
              <a:rPr lang="en-GB" sz="2000" dirty="0" smtClean="0">
                <a:solidFill>
                  <a:prstClr val="black"/>
                </a:solidFill>
              </a:rPr>
              <a:t>1.5</a:t>
            </a:r>
          </a:p>
          <a:p>
            <a:pPr algn="ctr"/>
            <a:r>
              <a:rPr lang="en-GB" sz="2000" dirty="0" smtClean="0">
                <a:solidFill>
                  <a:prstClr val="black"/>
                </a:solidFill>
              </a:rPr>
              <a:t>1.9</a:t>
            </a:r>
            <a:endParaRPr lang="en-GB" sz="1600" dirty="0">
              <a:solidFill>
                <a:prstClr val="black"/>
              </a:solidFill>
            </a:endParaRPr>
          </a:p>
        </p:txBody>
      </p:sp>
      <p:pic>
        <p:nvPicPr>
          <p:cNvPr id="32" name="Picture 2" descr="Image result for brakes foo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025" y="4110862"/>
            <a:ext cx="1669039" cy="47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https://www.bidfood.co.uk/cms/wp-content/uploads/2017/06/bidfood-limited-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952" y="3834871"/>
            <a:ext cx="1872670" cy="93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656" y="4024881"/>
            <a:ext cx="1489882" cy="64777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316" y="4865453"/>
            <a:ext cx="1715748" cy="51586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470" y="4620196"/>
            <a:ext cx="2270345" cy="99927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781" y="4821197"/>
            <a:ext cx="1423757" cy="626654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8844154" y="2255738"/>
            <a:ext cx="12654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 smtClean="0">
                <a:solidFill>
                  <a:prstClr val="black"/>
                </a:solidFill>
              </a:rPr>
              <a:t>2017</a:t>
            </a:r>
            <a:br>
              <a:rPr lang="en-GB" sz="2000" dirty="0" smtClean="0">
                <a:solidFill>
                  <a:prstClr val="black"/>
                </a:solidFill>
              </a:rPr>
            </a:br>
            <a:r>
              <a:rPr lang="en-GB" sz="2000" dirty="0" smtClean="0">
                <a:solidFill>
                  <a:prstClr val="black"/>
                </a:solidFill>
              </a:rPr>
              <a:t>£7,271m*</a:t>
            </a:r>
          </a:p>
          <a:p>
            <a:pPr algn="ctr"/>
            <a:r>
              <a:rPr lang="en-GB" sz="2000" dirty="0" smtClean="0">
                <a:solidFill>
                  <a:prstClr val="black"/>
                </a:solidFill>
              </a:rPr>
              <a:t>£3,027m*</a:t>
            </a:r>
            <a:br>
              <a:rPr lang="en-GB" sz="2000" dirty="0" smtClean="0">
                <a:solidFill>
                  <a:prstClr val="black"/>
                </a:solidFill>
              </a:rPr>
            </a:br>
            <a:r>
              <a:rPr lang="en-GB" sz="2000" dirty="0" smtClean="0">
                <a:solidFill>
                  <a:prstClr val="black"/>
                </a:solidFill>
              </a:rPr>
              <a:t>£10,298m</a:t>
            </a:r>
            <a:br>
              <a:rPr lang="en-GB" sz="2000" dirty="0" smtClean="0">
                <a:solidFill>
                  <a:prstClr val="black"/>
                </a:solidFill>
              </a:rPr>
            </a:br>
            <a:endParaRPr lang="en-GB" sz="1600" dirty="0">
              <a:solidFill>
                <a:prstClr val="black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261150" y="5596392"/>
            <a:ext cx="28629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prstClr val="black"/>
                </a:solidFill>
              </a:rPr>
              <a:t>*Source IGD Retail Analysis</a:t>
            </a:r>
            <a:endParaRPr lang="en-GB" sz="1400" dirty="0">
              <a:solidFill>
                <a:prstClr val="black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5225797" y="5816284"/>
            <a:ext cx="529579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dirty="0" smtClean="0">
                <a:solidFill>
                  <a:prstClr val="black"/>
                </a:solidFill>
              </a:rPr>
              <a:t>Delivered anticipated to grow at 2.5% to 2021 and Primarily Cash and Carry 0.1%</a:t>
            </a:r>
            <a:endParaRPr lang="en-GB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38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WA Bridging the Gap Mast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408</TotalTime>
  <Words>577</Words>
  <Application>Microsoft Office PowerPoint</Application>
  <PresentationFormat>Widescreen</PresentationFormat>
  <Paragraphs>149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Mostra Nuova Light</vt:lpstr>
      <vt:lpstr>Arial Unicode MS</vt:lpstr>
      <vt:lpstr>SWA Bridging the Gap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norman</dc:creator>
  <cp:lastModifiedBy>Niall Deveney</cp:lastModifiedBy>
  <cp:revision>53</cp:revision>
  <dcterms:created xsi:type="dcterms:W3CDTF">2017-04-21T13:00:52Z</dcterms:created>
  <dcterms:modified xsi:type="dcterms:W3CDTF">2017-10-06T16:22:29Z</dcterms:modified>
</cp:coreProperties>
</file>