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2" r:id="rId2"/>
    <p:sldId id="261" r:id="rId3"/>
    <p:sldId id="260" r:id="rId4"/>
    <p:sldId id="263" r:id="rId5"/>
    <p:sldId id="273" r:id="rId6"/>
    <p:sldId id="280" r:id="rId7"/>
    <p:sldId id="271" r:id="rId8"/>
    <p:sldId id="277" r:id="rId9"/>
    <p:sldId id="274" r:id="rId10"/>
    <p:sldId id="266" r:id="rId11"/>
    <p:sldId id="279" r:id="rId12"/>
    <p:sldId id="267" r:id="rId13"/>
    <p:sldId id="282" r:id="rId14"/>
    <p:sldId id="268" r:id="rId15"/>
    <p:sldId id="269" r:id="rId16"/>
    <p:sldId id="281" r:id="rId17"/>
  </p:sldIdLst>
  <p:sldSz cx="12192000" cy="6858000"/>
  <p:notesSz cx="6858000" cy="9144000"/>
  <p:embeddedFontLst>
    <p:embeddedFont>
      <p:font typeface="Mostra Nuova Light" panose="020B0604020202020204" charset="0"/>
      <p:regular r:id="rId18"/>
    </p:embeddedFont>
    <p:embeddedFont>
      <p:font typeface="DFKai-SB" panose="03000509000000000000" pitchFamily="65" charset="-12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BAE7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9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126DDC-7BC0-41B8-8C17-ED9418190F15}" type="doc">
      <dgm:prSet loTypeId="urn:microsoft.com/office/officeart/2005/8/layout/hList2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C9756DE-9589-4A34-BD27-418F8E032660}">
      <dgm:prSet phldrT="[Text]" custT="1"/>
      <dgm:spPr/>
      <dgm:t>
        <a:bodyPr/>
        <a:lstStyle/>
        <a:p>
          <a:pPr algn="ctr"/>
          <a:r>
            <a:rPr lang="en-GB" sz="2400" b="1" dirty="0" smtClean="0">
              <a:latin typeface="Mostra Nuova Light" panose="020B0604020202020204" charset="0"/>
            </a:rPr>
            <a:t>Liaison</a:t>
          </a:r>
          <a:endParaRPr lang="en-GB" sz="2400" b="1" dirty="0">
            <a:latin typeface="Mostra Nuova Light" panose="020B0604020202020204" charset="0"/>
          </a:endParaRPr>
        </a:p>
      </dgm:t>
    </dgm:pt>
    <dgm:pt modelId="{C144091B-4B1D-4097-9B17-FB2E36B3DEF8}" type="parTrans" cxnId="{61AF5B51-FEC2-40CD-8F4F-41C92EF3C9DC}">
      <dgm:prSet/>
      <dgm:spPr/>
      <dgm:t>
        <a:bodyPr/>
        <a:lstStyle/>
        <a:p>
          <a:endParaRPr lang="en-GB"/>
        </a:p>
      </dgm:t>
    </dgm:pt>
    <dgm:pt modelId="{71A5FBB8-ECF2-44A1-812E-00FBC1CD5521}" type="sibTrans" cxnId="{61AF5B51-FEC2-40CD-8F4F-41C92EF3C9DC}">
      <dgm:prSet/>
      <dgm:spPr/>
      <dgm:t>
        <a:bodyPr/>
        <a:lstStyle/>
        <a:p>
          <a:endParaRPr lang="en-GB"/>
        </a:p>
      </dgm:t>
    </dgm:pt>
    <dgm:pt modelId="{D6250B01-8F8D-4763-B90A-0D988188ABE7}">
      <dgm:prSet phldrT="[Text]"/>
      <dgm:spPr/>
      <dgm:t>
        <a:bodyPr/>
        <a:lstStyle/>
        <a:p>
          <a:pPr algn="ctr"/>
          <a:r>
            <a:rPr lang="en-GB" b="1" dirty="0" smtClean="0">
              <a:latin typeface="Mostra Nuova Light" panose="020B0604020202020204" charset="0"/>
            </a:rPr>
            <a:t>Lobbying</a:t>
          </a:r>
          <a:endParaRPr lang="en-GB" b="1" dirty="0">
            <a:latin typeface="Mostra Nuova Light" panose="020B0604020202020204" charset="0"/>
          </a:endParaRPr>
        </a:p>
      </dgm:t>
    </dgm:pt>
    <dgm:pt modelId="{E2095C10-8D06-4517-A8A3-971E3467AC74}" type="parTrans" cxnId="{A4EB0E2C-BFBB-46D0-ADA9-D57CE5458EB1}">
      <dgm:prSet/>
      <dgm:spPr/>
      <dgm:t>
        <a:bodyPr/>
        <a:lstStyle/>
        <a:p>
          <a:endParaRPr lang="en-GB"/>
        </a:p>
      </dgm:t>
    </dgm:pt>
    <dgm:pt modelId="{2A090247-5A49-4AAA-A988-090C50AA73F3}" type="sibTrans" cxnId="{A4EB0E2C-BFBB-46D0-ADA9-D57CE5458EB1}">
      <dgm:prSet/>
      <dgm:spPr/>
      <dgm:t>
        <a:bodyPr/>
        <a:lstStyle/>
        <a:p>
          <a:endParaRPr lang="en-GB"/>
        </a:p>
      </dgm:t>
    </dgm:pt>
    <dgm:pt modelId="{AC4D7CBE-A4F0-47B9-84AF-6DA2C608874F}">
      <dgm:prSet phldrT="[Text]"/>
      <dgm:spPr/>
      <dgm:t>
        <a:bodyPr/>
        <a:lstStyle/>
        <a:p>
          <a:pPr algn="ctr"/>
          <a:r>
            <a:rPr lang="en-GB" b="1" dirty="0" smtClean="0">
              <a:latin typeface="Mostra Nuova Light" panose="020B0604020202020204" charset="0"/>
            </a:rPr>
            <a:t>Legislation</a:t>
          </a:r>
          <a:endParaRPr lang="en-GB" b="1" dirty="0">
            <a:latin typeface="Mostra Nuova Light" panose="020B0604020202020204" charset="0"/>
          </a:endParaRPr>
        </a:p>
      </dgm:t>
    </dgm:pt>
    <dgm:pt modelId="{9E2C98FC-B6DA-4673-93F9-0A74F2A726D8}" type="parTrans" cxnId="{69865742-870E-4049-B760-71353E01F95F}">
      <dgm:prSet/>
      <dgm:spPr/>
      <dgm:t>
        <a:bodyPr/>
        <a:lstStyle/>
        <a:p>
          <a:endParaRPr lang="en-GB"/>
        </a:p>
      </dgm:t>
    </dgm:pt>
    <dgm:pt modelId="{DE39EB5B-1DDB-4F68-A03D-1ED9A0928907}" type="sibTrans" cxnId="{69865742-870E-4049-B760-71353E01F95F}">
      <dgm:prSet/>
      <dgm:spPr/>
      <dgm:t>
        <a:bodyPr/>
        <a:lstStyle/>
        <a:p>
          <a:endParaRPr lang="en-GB"/>
        </a:p>
      </dgm:t>
    </dgm:pt>
    <dgm:pt modelId="{580272A0-330D-4492-B892-631158269D72}">
      <dgm:prSet phldrT="[Text]" custT="1"/>
      <dgm:spPr/>
      <dgm:t>
        <a:bodyPr/>
        <a:lstStyle/>
        <a:p>
          <a:r>
            <a:rPr lang="en-US" sz="1600" dirty="0" smtClean="0"/>
            <a:t>Ensure that foodservice members can access </a:t>
          </a:r>
          <a:r>
            <a:rPr lang="en-US" sz="1600" dirty="0" smtClean="0"/>
            <a:t>best in class </a:t>
          </a:r>
          <a:r>
            <a:rPr lang="en-US" sz="1600" dirty="0" smtClean="0"/>
            <a:t>industry support, via SWA,  to deal with legislative challenges. </a:t>
          </a:r>
          <a:endParaRPr lang="en-GB" sz="1600" dirty="0"/>
        </a:p>
      </dgm:t>
    </dgm:pt>
    <dgm:pt modelId="{B2349389-3126-46F0-BA2A-3928A3B23BB1}" type="parTrans" cxnId="{CC31D943-AD61-4B9A-B7C2-2F3AC4112233}">
      <dgm:prSet/>
      <dgm:spPr/>
      <dgm:t>
        <a:bodyPr/>
        <a:lstStyle/>
        <a:p>
          <a:endParaRPr lang="en-GB"/>
        </a:p>
      </dgm:t>
    </dgm:pt>
    <dgm:pt modelId="{C5EF44E7-6108-4EFE-AE57-0A4C44246993}" type="sibTrans" cxnId="{CC31D943-AD61-4B9A-B7C2-2F3AC4112233}">
      <dgm:prSet/>
      <dgm:spPr/>
      <dgm:t>
        <a:bodyPr/>
        <a:lstStyle/>
        <a:p>
          <a:endParaRPr lang="en-GB"/>
        </a:p>
      </dgm:t>
    </dgm:pt>
    <dgm:pt modelId="{FB3D21B3-6000-45E6-8290-8E032BA34FBC}">
      <dgm:prSet phldrT="[Text]"/>
      <dgm:spPr/>
      <dgm:t>
        <a:bodyPr/>
        <a:lstStyle/>
        <a:p>
          <a:pPr algn="ctr"/>
          <a:r>
            <a:rPr lang="en-GB" b="1" dirty="0" smtClean="0">
              <a:latin typeface="Mostra Nuova Light" panose="020B0604020202020204" charset="0"/>
            </a:rPr>
            <a:t>Training</a:t>
          </a:r>
          <a:endParaRPr lang="en-GB" b="1" dirty="0">
            <a:latin typeface="Mostra Nuova Light" panose="020B0604020202020204" charset="0"/>
          </a:endParaRPr>
        </a:p>
      </dgm:t>
    </dgm:pt>
    <dgm:pt modelId="{7AE6C246-E9F8-4AAF-943D-747ACD3C4BDB}" type="parTrans" cxnId="{AF4DC133-F659-4046-BE4E-AA160C860EF5}">
      <dgm:prSet/>
      <dgm:spPr/>
      <dgm:t>
        <a:bodyPr/>
        <a:lstStyle/>
        <a:p>
          <a:endParaRPr lang="en-GB"/>
        </a:p>
      </dgm:t>
    </dgm:pt>
    <dgm:pt modelId="{2C9D8662-29B1-4B0A-B7C8-9A4FED5BE2E7}" type="sibTrans" cxnId="{AF4DC133-F659-4046-BE4E-AA160C860EF5}">
      <dgm:prSet/>
      <dgm:spPr/>
      <dgm:t>
        <a:bodyPr/>
        <a:lstStyle/>
        <a:p>
          <a:endParaRPr lang="en-GB"/>
        </a:p>
      </dgm:t>
    </dgm:pt>
    <dgm:pt modelId="{5D7A778D-8C10-44DE-BC8E-C086DC5CA5E6}">
      <dgm:prSet phldrT="[Text]"/>
      <dgm:spPr/>
      <dgm:t>
        <a:bodyPr/>
        <a:lstStyle/>
        <a:p>
          <a:pPr algn="ctr"/>
          <a:r>
            <a:rPr lang="en-GB" b="1" dirty="0" smtClean="0">
              <a:latin typeface="Mostra Nuova Light" panose="020B0604020202020204" charset="0"/>
            </a:rPr>
            <a:t>Events</a:t>
          </a:r>
          <a:endParaRPr lang="en-GB" b="1" dirty="0">
            <a:latin typeface="Mostra Nuova Light" panose="020B0604020202020204" charset="0"/>
          </a:endParaRPr>
        </a:p>
      </dgm:t>
    </dgm:pt>
    <dgm:pt modelId="{9D38A5FD-644C-4F3C-8B10-0D78315B5A75}" type="parTrans" cxnId="{44A96A2F-9438-4302-A6D6-79DA0AFB1125}">
      <dgm:prSet/>
      <dgm:spPr/>
      <dgm:t>
        <a:bodyPr/>
        <a:lstStyle/>
        <a:p>
          <a:endParaRPr lang="en-GB"/>
        </a:p>
      </dgm:t>
    </dgm:pt>
    <dgm:pt modelId="{BD133E8F-A694-4A28-9E2D-9E0AA634EF52}" type="sibTrans" cxnId="{44A96A2F-9438-4302-A6D6-79DA0AFB1125}">
      <dgm:prSet/>
      <dgm:spPr/>
      <dgm:t>
        <a:bodyPr/>
        <a:lstStyle/>
        <a:p>
          <a:endParaRPr lang="en-GB"/>
        </a:p>
      </dgm:t>
    </dgm:pt>
    <dgm:pt modelId="{114A7E13-C92A-4D3B-915E-C15406BF2D95}">
      <dgm:prSet phldrT="[Text]" custT="1"/>
      <dgm:spPr/>
      <dgm:t>
        <a:bodyPr/>
        <a:lstStyle/>
        <a:p>
          <a:r>
            <a:rPr lang="en-CA" sz="1600" dirty="0" smtClean="0"/>
            <a:t>A trusted, foodservice-specific body, promoting best practice among members, using industry experts to overcome challenges and drive growth</a:t>
          </a:r>
          <a:r>
            <a:rPr lang="en-CA" sz="1500" dirty="0" smtClean="0"/>
            <a:t> </a:t>
          </a:r>
          <a:endParaRPr lang="en-GB" sz="1500" dirty="0"/>
        </a:p>
      </dgm:t>
    </dgm:pt>
    <dgm:pt modelId="{F71266C5-529D-4886-BF61-77A9FEEDC27C}" type="sibTrans" cxnId="{F9F7C537-0DF3-4780-870C-7E56EB99B52A}">
      <dgm:prSet/>
      <dgm:spPr/>
      <dgm:t>
        <a:bodyPr/>
        <a:lstStyle/>
        <a:p>
          <a:endParaRPr lang="en-GB"/>
        </a:p>
      </dgm:t>
    </dgm:pt>
    <dgm:pt modelId="{5076FB56-1429-49D1-A874-75B993D54D95}" type="parTrans" cxnId="{F9F7C537-0DF3-4780-870C-7E56EB99B52A}">
      <dgm:prSet/>
      <dgm:spPr/>
      <dgm:t>
        <a:bodyPr/>
        <a:lstStyle/>
        <a:p>
          <a:endParaRPr lang="en-GB"/>
        </a:p>
      </dgm:t>
    </dgm:pt>
    <dgm:pt modelId="{B8AA906C-A0A8-4EB4-8398-48DB9A8CE183}">
      <dgm:prSet custT="1"/>
      <dgm:spPr/>
      <dgm:t>
        <a:bodyPr/>
        <a:lstStyle/>
        <a:p>
          <a:r>
            <a:rPr lang="en-CA" sz="1600" dirty="0" smtClean="0"/>
            <a:t>Provide members with a coordinated voice when talking to stakeholders and use that voice to identify solutions </a:t>
          </a:r>
          <a:r>
            <a:rPr lang="en-CA" sz="1600" dirty="0" smtClean="0"/>
            <a:t>for Foodservice </a:t>
          </a:r>
          <a:r>
            <a:rPr lang="en-CA" sz="1600" dirty="0" smtClean="0"/>
            <a:t>sector issues. </a:t>
          </a:r>
          <a:endParaRPr lang="en-GB" sz="1600" dirty="0"/>
        </a:p>
      </dgm:t>
    </dgm:pt>
    <dgm:pt modelId="{44755A9F-95F9-45E0-A8EF-A7672C76C2DA}" type="parTrans" cxnId="{8DEFB66F-1597-4905-A430-CEC3E97E224B}">
      <dgm:prSet/>
      <dgm:spPr/>
      <dgm:t>
        <a:bodyPr/>
        <a:lstStyle/>
        <a:p>
          <a:endParaRPr lang="en-GB"/>
        </a:p>
      </dgm:t>
    </dgm:pt>
    <dgm:pt modelId="{28B6A664-E36C-4E7E-A430-F6066EA59601}" type="sibTrans" cxnId="{8DEFB66F-1597-4905-A430-CEC3E97E224B}">
      <dgm:prSet/>
      <dgm:spPr/>
      <dgm:t>
        <a:bodyPr/>
        <a:lstStyle/>
        <a:p>
          <a:endParaRPr lang="en-GB"/>
        </a:p>
      </dgm:t>
    </dgm:pt>
    <dgm:pt modelId="{D71A193B-8998-484C-9251-7F5A4DD0CA12}">
      <dgm:prSet custT="1"/>
      <dgm:spPr/>
      <dgm:t>
        <a:bodyPr/>
        <a:lstStyle/>
        <a:p>
          <a:r>
            <a:rPr lang="en-GB" sz="1600" dirty="0" smtClean="0"/>
            <a:t>Provide first class training and affinity services for foodservice members, via SWA, as a means of building capability and strength in the foodservice sector.  </a:t>
          </a:r>
          <a:endParaRPr lang="en-GB" sz="1600" dirty="0"/>
        </a:p>
      </dgm:t>
    </dgm:pt>
    <dgm:pt modelId="{5E467876-C855-4694-8941-58F427317019}" type="parTrans" cxnId="{CE87D4C7-C2F4-4B25-B5B6-EC118177027F}">
      <dgm:prSet/>
      <dgm:spPr/>
      <dgm:t>
        <a:bodyPr/>
        <a:lstStyle/>
        <a:p>
          <a:endParaRPr lang="en-GB"/>
        </a:p>
      </dgm:t>
    </dgm:pt>
    <dgm:pt modelId="{B634C3E0-A49C-4FD3-85E2-C70BDE1B6A86}" type="sibTrans" cxnId="{CE87D4C7-C2F4-4B25-B5B6-EC118177027F}">
      <dgm:prSet/>
      <dgm:spPr/>
      <dgm:t>
        <a:bodyPr/>
        <a:lstStyle/>
        <a:p>
          <a:endParaRPr lang="en-GB"/>
        </a:p>
      </dgm:t>
    </dgm:pt>
    <dgm:pt modelId="{706DA458-7014-4154-A300-A7C282DD7940}">
      <dgm:prSet custT="1"/>
      <dgm:spPr/>
      <dgm:t>
        <a:bodyPr/>
        <a:lstStyle/>
        <a:p>
          <a:r>
            <a:rPr lang="en-GB" sz="1600" dirty="0" smtClean="0"/>
            <a:t>Facilitate the opportunity for members to network with their peers &amp; suppliers whilst they are learning, sharing &amp; understanding issues which may affect their business</a:t>
          </a:r>
          <a:endParaRPr lang="en-GB" sz="1600" dirty="0"/>
        </a:p>
      </dgm:t>
    </dgm:pt>
    <dgm:pt modelId="{C9503E81-EACB-43D7-89F1-BE2A8DD93924}" type="parTrans" cxnId="{A39A2F5B-361B-4460-A97D-EC1E50AA1EDB}">
      <dgm:prSet/>
      <dgm:spPr/>
      <dgm:t>
        <a:bodyPr/>
        <a:lstStyle/>
        <a:p>
          <a:endParaRPr lang="en-GB"/>
        </a:p>
      </dgm:t>
    </dgm:pt>
    <dgm:pt modelId="{EE746878-651D-4305-B79F-013BC7D6959E}" type="sibTrans" cxnId="{A39A2F5B-361B-4460-A97D-EC1E50AA1EDB}">
      <dgm:prSet/>
      <dgm:spPr/>
      <dgm:t>
        <a:bodyPr/>
        <a:lstStyle/>
        <a:p>
          <a:endParaRPr lang="en-GB"/>
        </a:p>
      </dgm:t>
    </dgm:pt>
    <dgm:pt modelId="{4FE12BDB-9FC7-4173-9352-F0CD000B52C3}" type="pres">
      <dgm:prSet presAssocID="{11126DDC-7BC0-41B8-8C17-ED9418190F15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CC3B874D-5ACC-4D15-BAA3-90571E2E64A9}" type="pres">
      <dgm:prSet presAssocID="{4C9756DE-9589-4A34-BD27-418F8E032660}" presName="compositeNode" presStyleCnt="0">
        <dgm:presLayoutVars>
          <dgm:bulletEnabled val="1"/>
        </dgm:presLayoutVars>
      </dgm:prSet>
      <dgm:spPr/>
    </dgm:pt>
    <dgm:pt modelId="{DEA08B95-FA10-4BA5-8040-14D91C62031F}" type="pres">
      <dgm:prSet presAssocID="{4C9756DE-9589-4A34-BD27-418F8E032660}" presName="image" presStyleLbl="fgImgPlace1" presStyleIdx="0" presStyleCnt="5"/>
      <dgm:spPr/>
    </dgm:pt>
    <dgm:pt modelId="{CBFD0AD2-54FD-4F6A-91B9-1300DFAAE2E1}" type="pres">
      <dgm:prSet presAssocID="{4C9756DE-9589-4A34-BD27-418F8E032660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515D99C-386C-4784-83BB-310904C252D2}" type="pres">
      <dgm:prSet presAssocID="{4C9756DE-9589-4A34-BD27-418F8E032660}" presName="parentNode" presStyleLbl="revTx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2426286-714C-4AD6-8CF1-4B61E74B5661}" type="pres">
      <dgm:prSet presAssocID="{71A5FBB8-ECF2-44A1-812E-00FBC1CD5521}" presName="sibTrans" presStyleCnt="0"/>
      <dgm:spPr/>
    </dgm:pt>
    <dgm:pt modelId="{507AAE07-62E1-4FFA-B363-40AF33E7009E}" type="pres">
      <dgm:prSet presAssocID="{D6250B01-8F8D-4763-B90A-0D988188ABE7}" presName="compositeNode" presStyleCnt="0">
        <dgm:presLayoutVars>
          <dgm:bulletEnabled val="1"/>
        </dgm:presLayoutVars>
      </dgm:prSet>
      <dgm:spPr/>
    </dgm:pt>
    <dgm:pt modelId="{FDA33C1D-D4B2-4A27-AF7D-874E54EB160E}" type="pres">
      <dgm:prSet presAssocID="{D6250B01-8F8D-4763-B90A-0D988188ABE7}" presName="image" presStyleLbl="fgImgPlace1" presStyleIdx="1" presStyleCnt="5" custLinFactNeighborX="33247" custLinFactNeighborY="-1"/>
      <dgm:spPr/>
      <dgm:t>
        <a:bodyPr/>
        <a:lstStyle/>
        <a:p>
          <a:endParaRPr lang="en-GB"/>
        </a:p>
      </dgm:t>
    </dgm:pt>
    <dgm:pt modelId="{B702D66D-E211-4DFE-9C0B-9ED9FCCD6AA5}" type="pres">
      <dgm:prSet presAssocID="{D6250B01-8F8D-4763-B90A-0D988188ABE7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D9A2262-8632-4A4E-8EFA-5E8722AFD972}" type="pres">
      <dgm:prSet presAssocID="{D6250B01-8F8D-4763-B90A-0D988188ABE7}" presName="parentNode" presStyleLbl="revTx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201ECF9-4EED-44B3-BC89-76AB5F0FAA7A}" type="pres">
      <dgm:prSet presAssocID="{2A090247-5A49-4AAA-A988-090C50AA73F3}" presName="sibTrans" presStyleCnt="0"/>
      <dgm:spPr/>
    </dgm:pt>
    <dgm:pt modelId="{438F7A76-703F-4E57-A760-9A884DD51D16}" type="pres">
      <dgm:prSet presAssocID="{AC4D7CBE-A4F0-47B9-84AF-6DA2C608874F}" presName="compositeNode" presStyleCnt="0">
        <dgm:presLayoutVars>
          <dgm:bulletEnabled val="1"/>
        </dgm:presLayoutVars>
      </dgm:prSet>
      <dgm:spPr/>
    </dgm:pt>
    <dgm:pt modelId="{C5FC565E-E071-4A62-B70B-B72274662579}" type="pres">
      <dgm:prSet presAssocID="{AC4D7CBE-A4F0-47B9-84AF-6DA2C608874F}" presName="image" presStyleLbl="fgImgPlace1" presStyleIdx="2" presStyleCnt="5"/>
      <dgm:spPr/>
    </dgm:pt>
    <dgm:pt modelId="{0D4E99B1-B885-4F2C-A5B3-4A0DFF6D5ED7}" type="pres">
      <dgm:prSet presAssocID="{AC4D7CBE-A4F0-47B9-84AF-6DA2C608874F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7544E22-DDB2-44E0-A816-A01EAAF2AD28}" type="pres">
      <dgm:prSet presAssocID="{AC4D7CBE-A4F0-47B9-84AF-6DA2C608874F}" presName="parentNode" presStyleLbl="revTx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5771291-6339-43C0-91FE-1C7A6CD2B25C}" type="pres">
      <dgm:prSet presAssocID="{DE39EB5B-1DDB-4F68-A03D-1ED9A0928907}" presName="sibTrans" presStyleCnt="0"/>
      <dgm:spPr/>
    </dgm:pt>
    <dgm:pt modelId="{8F5C3D16-88BB-4A65-988D-EB58F1B753E8}" type="pres">
      <dgm:prSet presAssocID="{FB3D21B3-6000-45E6-8290-8E032BA34FBC}" presName="compositeNode" presStyleCnt="0">
        <dgm:presLayoutVars>
          <dgm:bulletEnabled val="1"/>
        </dgm:presLayoutVars>
      </dgm:prSet>
      <dgm:spPr/>
    </dgm:pt>
    <dgm:pt modelId="{EFEC4516-0C1A-44E8-B2CB-B1E4C08D3C6E}" type="pres">
      <dgm:prSet presAssocID="{FB3D21B3-6000-45E6-8290-8E032BA34FBC}" presName="image" presStyleLbl="fgImgPlace1" presStyleIdx="3" presStyleCnt="5"/>
      <dgm:spPr/>
    </dgm:pt>
    <dgm:pt modelId="{79B3965B-2F33-4D1E-B781-848A307FE370}" type="pres">
      <dgm:prSet presAssocID="{FB3D21B3-6000-45E6-8290-8E032BA34FBC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3FC1CE2-C339-4BC5-92FA-3FCBF83F3B00}" type="pres">
      <dgm:prSet presAssocID="{FB3D21B3-6000-45E6-8290-8E032BA34FBC}" presName="parentNode" presStyleLbl="revTx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5E873C4-3DE6-49D9-BF92-C3475E9A3051}" type="pres">
      <dgm:prSet presAssocID="{2C9D8662-29B1-4B0A-B7C8-9A4FED5BE2E7}" presName="sibTrans" presStyleCnt="0"/>
      <dgm:spPr/>
    </dgm:pt>
    <dgm:pt modelId="{7BD53BA3-1670-4EA1-AD19-5EB609765118}" type="pres">
      <dgm:prSet presAssocID="{5D7A778D-8C10-44DE-BC8E-C086DC5CA5E6}" presName="compositeNode" presStyleCnt="0">
        <dgm:presLayoutVars>
          <dgm:bulletEnabled val="1"/>
        </dgm:presLayoutVars>
      </dgm:prSet>
      <dgm:spPr/>
    </dgm:pt>
    <dgm:pt modelId="{40C1C4FA-53CB-465C-8E00-72FEDCCA9CD7}" type="pres">
      <dgm:prSet presAssocID="{5D7A778D-8C10-44DE-BC8E-C086DC5CA5E6}" presName="image" presStyleLbl="fgImgPlace1" presStyleIdx="4" presStyleCnt="5"/>
      <dgm:spPr/>
    </dgm:pt>
    <dgm:pt modelId="{02B178E5-5A58-4049-A9C3-79E755B66A83}" type="pres">
      <dgm:prSet presAssocID="{5D7A778D-8C10-44DE-BC8E-C086DC5CA5E6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2F3976-1CA7-4047-83C4-121B4465B0D5}" type="pres">
      <dgm:prSet presAssocID="{5D7A778D-8C10-44DE-BC8E-C086DC5CA5E6}" presName="parentNode" presStyleLbl="revTx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9865742-870E-4049-B760-71353E01F95F}" srcId="{11126DDC-7BC0-41B8-8C17-ED9418190F15}" destId="{AC4D7CBE-A4F0-47B9-84AF-6DA2C608874F}" srcOrd="2" destOrd="0" parTransId="{9E2C98FC-B6DA-4673-93F9-0A74F2A726D8}" sibTransId="{DE39EB5B-1DDB-4F68-A03D-1ED9A0928907}"/>
    <dgm:cxn modelId="{8DEFB66F-1597-4905-A430-CEC3E97E224B}" srcId="{D6250B01-8F8D-4763-B90A-0D988188ABE7}" destId="{B8AA906C-A0A8-4EB4-8398-48DB9A8CE183}" srcOrd="0" destOrd="0" parTransId="{44755A9F-95F9-45E0-A8EF-A7672C76C2DA}" sibTransId="{28B6A664-E36C-4E7E-A430-F6066EA59601}"/>
    <dgm:cxn modelId="{A39A2F5B-361B-4460-A97D-EC1E50AA1EDB}" srcId="{5D7A778D-8C10-44DE-BC8E-C086DC5CA5E6}" destId="{706DA458-7014-4154-A300-A7C282DD7940}" srcOrd="0" destOrd="0" parTransId="{C9503E81-EACB-43D7-89F1-BE2A8DD93924}" sibTransId="{EE746878-651D-4305-B79F-013BC7D6959E}"/>
    <dgm:cxn modelId="{847F37D1-8E1B-4FB2-9500-78CDD30530CF}" type="presOf" srcId="{114A7E13-C92A-4D3B-915E-C15406BF2D95}" destId="{CBFD0AD2-54FD-4F6A-91B9-1300DFAAE2E1}" srcOrd="0" destOrd="0" presId="urn:microsoft.com/office/officeart/2005/8/layout/hList2"/>
    <dgm:cxn modelId="{F9F7C537-0DF3-4780-870C-7E56EB99B52A}" srcId="{4C9756DE-9589-4A34-BD27-418F8E032660}" destId="{114A7E13-C92A-4D3B-915E-C15406BF2D95}" srcOrd="0" destOrd="0" parTransId="{5076FB56-1429-49D1-A874-75B993D54D95}" sibTransId="{F71266C5-529D-4886-BF61-77A9FEEDC27C}"/>
    <dgm:cxn modelId="{61AF5B51-FEC2-40CD-8F4F-41C92EF3C9DC}" srcId="{11126DDC-7BC0-41B8-8C17-ED9418190F15}" destId="{4C9756DE-9589-4A34-BD27-418F8E032660}" srcOrd="0" destOrd="0" parTransId="{C144091B-4B1D-4097-9B17-FB2E36B3DEF8}" sibTransId="{71A5FBB8-ECF2-44A1-812E-00FBC1CD5521}"/>
    <dgm:cxn modelId="{CC31D943-AD61-4B9A-B7C2-2F3AC4112233}" srcId="{AC4D7CBE-A4F0-47B9-84AF-6DA2C608874F}" destId="{580272A0-330D-4492-B892-631158269D72}" srcOrd="0" destOrd="0" parTransId="{B2349389-3126-46F0-BA2A-3928A3B23BB1}" sibTransId="{C5EF44E7-6108-4EFE-AE57-0A4C44246993}"/>
    <dgm:cxn modelId="{BA52255B-22BD-4BDF-BC00-56791C5A11FB}" type="presOf" srcId="{AC4D7CBE-A4F0-47B9-84AF-6DA2C608874F}" destId="{E7544E22-DDB2-44E0-A816-A01EAAF2AD28}" srcOrd="0" destOrd="0" presId="urn:microsoft.com/office/officeart/2005/8/layout/hList2"/>
    <dgm:cxn modelId="{1777B05F-4B2D-4854-926B-E73CCFA1A027}" type="presOf" srcId="{580272A0-330D-4492-B892-631158269D72}" destId="{0D4E99B1-B885-4F2C-A5B3-4A0DFF6D5ED7}" srcOrd="0" destOrd="0" presId="urn:microsoft.com/office/officeart/2005/8/layout/hList2"/>
    <dgm:cxn modelId="{8D2E4366-B4CF-4F61-8D5B-6DC898F4D292}" type="presOf" srcId="{5D7A778D-8C10-44DE-BC8E-C086DC5CA5E6}" destId="{5F2F3976-1CA7-4047-83C4-121B4465B0D5}" srcOrd="0" destOrd="0" presId="urn:microsoft.com/office/officeart/2005/8/layout/hList2"/>
    <dgm:cxn modelId="{6618BC8F-99D0-4D2C-B765-48A4954BACD2}" type="presOf" srcId="{706DA458-7014-4154-A300-A7C282DD7940}" destId="{02B178E5-5A58-4049-A9C3-79E755B66A83}" srcOrd="0" destOrd="0" presId="urn:microsoft.com/office/officeart/2005/8/layout/hList2"/>
    <dgm:cxn modelId="{C7B3C6C9-B343-45D3-8C54-14EE8714F44F}" type="presOf" srcId="{D6250B01-8F8D-4763-B90A-0D988188ABE7}" destId="{8D9A2262-8632-4A4E-8EFA-5E8722AFD972}" srcOrd="0" destOrd="0" presId="urn:microsoft.com/office/officeart/2005/8/layout/hList2"/>
    <dgm:cxn modelId="{CE87D4C7-C2F4-4B25-B5B6-EC118177027F}" srcId="{FB3D21B3-6000-45E6-8290-8E032BA34FBC}" destId="{D71A193B-8998-484C-9251-7F5A4DD0CA12}" srcOrd="0" destOrd="0" parTransId="{5E467876-C855-4694-8941-58F427317019}" sibTransId="{B634C3E0-A49C-4FD3-85E2-C70BDE1B6A86}"/>
    <dgm:cxn modelId="{8C253B98-B60E-437D-AB53-B207C8502AE1}" type="presOf" srcId="{D71A193B-8998-484C-9251-7F5A4DD0CA12}" destId="{79B3965B-2F33-4D1E-B781-848A307FE370}" srcOrd="0" destOrd="0" presId="urn:microsoft.com/office/officeart/2005/8/layout/hList2"/>
    <dgm:cxn modelId="{6ECB5322-9B6C-4E61-86E1-3811950C4378}" type="presOf" srcId="{4C9756DE-9589-4A34-BD27-418F8E032660}" destId="{F515D99C-386C-4784-83BB-310904C252D2}" srcOrd="0" destOrd="0" presId="urn:microsoft.com/office/officeart/2005/8/layout/hList2"/>
    <dgm:cxn modelId="{AF4DC133-F659-4046-BE4E-AA160C860EF5}" srcId="{11126DDC-7BC0-41B8-8C17-ED9418190F15}" destId="{FB3D21B3-6000-45E6-8290-8E032BA34FBC}" srcOrd="3" destOrd="0" parTransId="{7AE6C246-E9F8-4AAF-943D-747ACD3C4BDB}" sibTransId="{2C9D8662-29B1-4B0A-B7C8-9A4FED5BE2E7}"/>
    <dgm:cxn modelId="{A4EB0E2C-BFBB-46D0-ADA9-D57CE5458EB1}" srcId="{11126DDC-7BC0-41B8-8C17-ED9418190F15}" destId="{D6250B01-8F8D-4763-B90A-0D988188ABE7}" srcOrd="1" destOrd="0" parTransId="{E2095C10-8D06-4517-A8A3-971E3467AC74}" sibTransId="{2A090247-5A49-4AAA-A988-090C50AA73F3}"/>
    <dgm:cxn modelId="{44A96A2F-9438-4302-A6D6-79DA0AFB1125}" srcId="{11126DDC-7BC0-41B8-8C17-ED9418190F15}" destId="{5D7A778D-8C10-44DE-BC8E-C086DC5CA5E6}" srcOrd="4" destOrd="0" parTransId="{9D38A5FD-644C-4F3C-8B10-0D78315B5A75}" sibTransId="{BD133E8F-A694-4A28-9E2D-9E0AA634EF52}"/>
    <dgm:cxn modelId="{49B09C52-457A-4367-BEAE-70D561186AAE}" type="presOf" srcId="{B8AA906C-A0A8-4EB4-8398-48DB9A8CE183}" destId="{B702D66D-E211-4DFE-9C0B-9ED9FCCD6AA5}" srcOrd="0" destOrd="0" presId="urn:microsoft.com/office/officeart/2005/8/layout/hList2"/>
    <dgm:cxn modelId="{D8D47C6C-B550-4750-B92E-E0D07FCB6BD9}" type="presOf" srcId="{11126DDC-7BC0-41B8-8C17-ED9418190F15}" destId="{4FE12BDB-9FC7-4173-9352-F0CD000B52C3}" srcOrd="0" destOrd="0" presId="urn:microsoft.com/office/officeart/2005/8/layout/hList2"/>
    <dgm:cxn modelId="{D20F6ABB-70A8-4F48-BDCC-FED35A8D3EC2}" type="presOf" srcId="{FB3D21B3-6000-45E6-8290-8E032BA34FBC}" destId="{83FC1CE2-C339-4BC5-92FA-3FCBF83F3B00}" srcOrd="0" destOrd="0" presId="urn:microsoft.com/office/officeart/2005/8/layout/hList2"/>
    <dgm:cxn modelId="{BD2315F8-605B-4A87-A27F-0CB8442BFFE8}" type="presParOf" srcId="{4FE12BDB-9FC7-4173-9352-F0CD000B52C3}" destId="{CC3B874D-5ACC-4D15-BAA3-90571E2E64A9}" srcOrd="0" destOrd="0" presId="urn:microsoft.com/office/officeart/2005/8/layout/hList2"/>
    <dgm:cxn modelId="{72729212-5621-4EE2-9C13-11A13AC38D93}" type="presParOf" srcId="{CC3B874D-5ACC-4D15-BAA3-90571E2E64A9}" destId="{DEA08B95-FA10-4BA5-8040-14D91C62031F}" srcOrd="0" destOrd="0" presId="urn:microsoft.com/office/officeart/2005/8/layout/hList2"/>
    <dgm:cxn modelId="{2D6D675B-EBAF-408D-9827-D1BE9CED08A2}" type="presParOf" srcId="{CC3B874D-5ACC-4D15-BAA3-90571E2E64A9}" destId="{CBFD0AD2-54FD-4F6A-91B9-1300DFAAE2E1}" srcOrd="1" destOrd="0" presId="urn:microsoft.com/office/officeart/2005/8/layout/hList2"/>
    <dgm:cxn modelId="{7C5D0230-1CD5-442C-B38F-589FDFE926FB}" type="presParOf" srcId="{CC3B874D-5ACC-4D15-BAA3-90571E2E64A9}" destId="{F515D99C-386C-4784-83BB-310904C252D2}" srcOrd="2" destOrd="0" presId="urn:microsoft.com/office/officeart/2005/8/layout/hList2"/>
    <dgm:cxn modelId="{A6348957-9E36-45E0-A894-F417CDE3F453}" type="presParOf" srcId="{4FE12BDB-9FC7-4173-9352-F0CD000B52C3}" destId="{22426286-714C-4AD6-8CF1-4B61E74B5661}" srcOrd="1" destOrd="0" presId="urn:microsoft.com/office/officeart/2005/8/layout/hList2"/>
    <dgm:cxn modelId="{47FA2C6E-DC53-4438-9A16-545F4024111E}" type="presParOf" srcId="{4FE12BDB-9FC7-4173-9352-F0CD000B52C3}" destId="{507AAE07-62E1-4FFA-B363-40AF33E7009E}" srcOrd="2" destOrd="0" presId="urn:microsoft.com/office/officeart/2005/8/layout/hList2"/>
    <dgm:cxn modelId="{06102151-23E6-43F4-AE86-512DE6BE17EE}" type="presParOf" srcId="{507AAE07-62E1-4FFA-B363-40AF33E7009E}" destId="{FDA33C1D-D4B2-4A27-AF7D-874E54EB160E}" srcOrd="0" destOrd="0" presId="urn:microsoft.com/office/officeart/2005/8/layout/hList2"/>
    <dgm:cxn modelId="{996E11EF-14F4-4497-8136-F43FEC635591}" type="presParOf" srcId="{507AAE07-62E1-4FFA-B363-40AF33E7009E}" destId="{B702D66D-E211-4DFE-9C0B-9ED9FCCD6AA5}" srcOrd="1" destOrd="0" presId="urn:microsoft.com/office/officeart/2005/8/layout/hList2"/>
    <dgm:cxn modelId="{FD7D0AC1-894B-47D7-B3D3-102323ACFCF0}" type="presParOf" srcId="{507AAE07-62E1-4FFA-B363-40AF33E7009E}" destId="{8D9A2262-8632-4A4E-8EFA-5E8722AFD972}" srcOrd="2" destOrd="0" presId="urn:microsoft.com/office/officeart/2005/8/layout/hList2"/>
    <dgm:cxn modelId="{592CCAD9-A6F1-4FB5-98CE-9A4FF495B22F}" type="presParOf" srcId="{4FE12BDB-9FC7-4173-9352-F0CD000B52C3}" destId="{0201ECF9-4EED-44B3-BC89-76AB5F0FAA7A}" srcOrd="3" destOrd="0" presId="urn:microsoft.com/office/officeart/2005/8/layout/hList2"/>
    <dgm:cxn modelId="{89EC87B5-B903-4019-A9FC-D37124E467E0}" type="presParOf" srcId="{4FE12BDB-9FC7-4173-9352-F0CD000B52C3}" destId="{438F7A76-703F-4E57-A760-9A884DD51D16}" srcOrd="4" destOrd="0" presId="urn:microsoft.com/office/officeart/2005/8/layout/hList2"/>
    <dgm:cxn modelId="{EE859703-DB1C-40FF-BE25-02AD43B1152C}" type="presParOf" srcId="{438F7A76-703F-4E57-A760-9A884DD51D16}" destId="{C5FC565E-E071-4A62-B70B-B72274662579}" srcOrd="0" destOrd="0" presId="urn:microsoft.com/office/officeart/2005/8/layout/hList2"/>
    <dgm:cxn modelId="{03BA32B3-E92B-46E3-AE2C-93065E858848}" type="presParOf" srcId="{438F7A76-703F-4E57-A760-9A884DD51D16}" destId="{0D4E99B1-B885-4F2C-A5B3-4A0DFF6D5ED7}" srcOrd="1" destOrd="0" presId="urn:microsoft.com/office/officeart/2005/8/layout/hList2"/>
    <dgm:cxn modelId="{597208F3-DADF-4567-89A6-2CD4EFDE44F2}" type="presParOf" srcId="{438F7A76-703F-4E57-A760-9A884DD51D16}" destId="{E7544E22-DDB2-44E0-A816-A01EAAF2AD28}" srcOrd="2" destOrd="0" presId="urn:microsoft.com/office/officeart/2005/8/layout/hList2"/>
    <dgm:cxn modelId="{CEE84378-30C6-4B53-AA65-217C76A3F185}" type="presParOf" srcId="{4FE12BDB-9FC7-4173-9352-F0CD000B52C3}" destId="{95771291-6339-43C0-91FE-1C7A6CD2B25C}" srcOrd="5" destOrd="0" presId="urn:microsoft.com/office/officeart/2005/8/layout/hList2"/>
    <dgm:cxn modelId="{8AFED7E3-DD10-4D4E-B5E4-25E4D6F7305F}" type="presParOf" srcId="{4FE12BDB-9FC7-4173-9352-F0CD000B52C3}" destId="{8F5C3D16-88BB-4A65-988D-EB58F1B753E8}" srcOrd="6" destOrd="0" presId="urn:microsoft.com/office/officeart/2005/8/layout/hList2"/>
    <dgm:cxn modelId="{D5BC9208-BB0D-4F1B-8869-CB8B95119429}" type="presParOf" srcId="{8F5C3D16-88BB-4A65-988D-EB58F1B753E8}" destId="{EFEC4516-0C1A-44E8-B2CB-B1E4C08D3C6E}" srcOrd="0" destOrd="0" presId="urn:microsoft.com/office/officeart/2005/8/layout/hList2"/>
    <dgm:cxn modelId="{F53539E6-CC20-4926-A064-E0E18DB88264}" type="presParOf" srcId="{8F5C3D16-88BB-4A65-988D-EB58F1B753E8}" destId="{79B3965B-2F33-4D1E-B781-848A307FE370}" srcOrd="1" destOrd="0" presId="urn:microsoft.com/office/officeart/2005/8/layout/hList2"/>
    <dgm:cxn modelId="{F3E48E2A-F99C-4EC4-9D83-C5ADD3780B91}" type="presParOf" srcId="{8F5C3D16-88BB-4A65-988D-EB58F1B753E8}" destId="{83FC1CE2-C339-4BC5-92FA-3FCBF83F3B00}" srcOrd="2" destOrd="0" presId="urn:microsoft.com/office/officeart/2005/8/layout/hList2"/>
    <dgm:cxn modelId="{D599460B-3269-4F30-9F83-D8E390E5B8DA}" type="presParOf" srcId="{4FE12BDB-9FC7-4173-9352-F0CD000B52C3}" destId="{E5E873C4-3DE6-49D9-BF92-C3475E9A3051}" srcOrd="7" destOrd="0" presId="urn:microsoft.com/office/officeart/2005/8/layout/hList2"/>
    <dgm:cxn modelId="{2C041337-D86C-4D01-A38D-0E027F1E7B55}" type="presParOf" srcId="{4FE12BDB-9FC7-4173-9352-F0CD000B52C3}" destId="{7BD53BA3-1670-4EA1-AD19-5EB609765118}" srcOrd="8" destOrd="0" presId="urn:microsoft.com/office/officeart/2005/8/layout/hList2"/>
    <dgm:cxn modelId="{BEB816CF-DCC1-4685-AF76-1AC9F96ABDD3}" type="presParOf" srcId="{7BD53BA3-1670-4EA1-AD19-5EB609765118}" destId="{40C1C4FA-53CB-465C-8E00-72FEDCCA9CD7}" srcOrd="0" destOrd="0" presId="urn:microsoft.com/office/officeart/2005/8/layout/hList2"/>
    <dgm:cxn modelId="{285C5975-15B8-4C57-AF93-6B84764D7598}" type="presParOf" srcId="{7BD53BA3-1670-4EA1-AD19-5EB609765118}" destId="{02B178E5-5A58-4049-A9C3-79E755B66A83}" srcOrd="1" destOrd="0" presId="urn:microsoft.com/office/officeart/2005/8/layout/hList2"/>
    <dgm:cxn modelId="{3B06628D-4177-4096-923E-3C1E5D44798E}" type="presParOf" srcId="{7BD53BA3-1670-4EA1-AD19-5EB609765118}" destId="{5F2F3976-1CA7-4047-83C4-121B4465B0D5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15D99C-386C-4784-83BB-310904C252D2}">
      <dsp:nvSpPr>
        <dsp:cNvPr id="0" name=""/>
        <dsp:cNvSpPr/>
      </dsp:nvSpPr>
      <dsp:spPr>
        <a:xfrm rot="16200000">
          <a:off x="-1823960" y="2690366"/>
          <a:ext cx="4114849" cy="329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90172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>
              <a:latin typeface="Mostra Nuova Light" panose="020B0604020202020204" charset="0"/>
            </a:rPr>
            <a:t>Liaison</a:t>
          </a:r>
          <a:endParaRPr lang="en-GB" sz="2400" b="1" kern="1200" dirty="0">
            <a:latin typeface="Mostra Nuova Light" panose="020B0604020202020204" charset="0"/>
          </a:endParaRPr>
        </a:p>
      </dsp:txBody>
      <dsp:txXfrm>
        <a:off x="-1823960" y="2690366"/>
        <a:ext cx="4114849" cy="329014"/>
      </dsp:txXfrm>
    </dsp:sp>
    <dsp:sp modelId="{CBFD0AD2-54FD-4F6A-91B9-1300DFAAE2E1}">
      <dsp:nvSpPr>
        <dsp:cNvPr id="0" name=""/>
        <dsp:cNvSpPr/>
      </dsp:nvSpPr>
      <dsp:spPr>
        <a:xfrm>
          <a:off x="397971" y="797448"/>
          <a:ext cx="1638840" cy="41148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9017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600" kern="1200" dirty="0" smtClean="0"/>
            <a:t>A trusted, foodservice-specific body, promoting best practice among members, using industry experts to overcome challenges and drive growth</a:t>
          </a:r>
          <a:r>
            <a:rPr lang="en-CA" sz="1500" kern="1200" dirty="0" smtClean="0"/>
            <a:t> </a:t>
          </a:r>
          <a:endParaRPr lang="en-GB" sz="1500" kern="1200" dirty="0"/>
        </a:p>
      </dsp:txBody>
      <dsp:txXfrm>
        <a:off x="397971" y="797448"/>
        <a:ext cx="1638840" cy="4114849"/>
      </dsp:txXfrm>
    </dsp:sp>
    <dsp:sp modelId="{DEA08B95-FA10-4BA5-8040-14D91C62031F}">
      <dsp:nvSpPr>
        <dsp:cNvPr id="0" name=""/>
        <dsp:cNvSpPr/>
      </dsp:nvSpPr>
      <dsp:spPr>
        <a:xfrm>
          <a:off x="68957" y="363149"/>
          <a:ext cx="658028" cy="658028"/>
        </a:xfrm>
        <a:prstGeom prst="rect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D9A2262-8632-4A4E-8EFA-5E8722AFD972}">
      <dsp:nvSpPr>
        <dsp:cNvPr id="0" name=""/>
        <dsp:cNvSpPr/>
      </dsp:nvSpPr>
      <dsp:spPr>
        <a:xfrm rot="16200000">
          <a:off x="575324" y="2690366"/>
          <a:ext cx="4114849" cy="329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90172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>
              <a:latin typeface="Mostra Nuova Light" panose="020B0604020202020204" charset="0"/>
            </a:rPr>
            <a:t>Lobbying</a:t>
          </a:r>
          <a:endParaRPr lang="en-GB" sz="2400" b="1" kern="1200" dirty="0">
            <a:latin typeface="Mostra Nuova Light" panose="020B0604020202020204" charset="0"/>
          </a:endParaRPr>
        </a:p>
      </dsp:txBody>
      <dsp:txXfrm>
        <a:off x="575324" y="2690366"/>
        <a:ext cx="4114849" cy="329014"/>
      </dsp:txXfrm>
    </dsp:sp>
    <dsp:sp modelId="{B702D66D-E211-4DFE-9C0B-9ED9FCCD6AA5}">
      <dsp:nvSpPr>
        <dsp:cNvPr id="0" name=""/>
        <dsp:cNvSpPr/>
      </dsp:nvSpPr>
      <dsp:spPr>
        <a:xfrm>
          <a:off x="2797256" y="797448"/>
          <a:ext cx="1638840" cy="41148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9017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600" kern="1200" dirty="0" smtClean="0"/>
            <a:t>Provide members with a coordinated voice when talking to stakeholders and use that voice to identify solutions </a:t>
          </a:r>
          <a:r>
            <a:rPr lang="en-CA" sz="1600" kern="1200" dirty="0" smtClean="0"/>
            <a:t>for Foodservice </a:t>
          </a:r>
          <a:r>
            <a:rPr lang="en-CA" sz="1600" kern="1200" dirty="0" smtClean="0"/>
            <a:t>sector issues. </a:t>
          </a:r>
          <a:endParaRPr lang="en-GB" sz="1600" kern="1200" dirty="0"/>
        </a:p>
      </dsp:txBody>
      <dsp:txXfrm>
        <a:off x="2797256" y="797448"/>
        <a:ext cx="1638840" cy="4114849"/>
      </dsp:txXfrm>
    </dsp:sp>
    <dsp:sp modelId="{FDA33C1D-D4B2-4A27-AF7D-874E54EB160E}">
      <dsp:nvSpPr>
        <dsp:cNvPr id="0" name=""/>
        <dsp:cNvSpPr/>
      </dsp:nvSpPr>
      <dsp:spPr>
        <a:xfrm>
          <a:off x="2687016" y="363143"/>
          <a:ext cx="658028" cy="658028"/>
        </a:xfrm>
        <a:prstGeom prst="rect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7544E22-DDB2-44E0-A816-A01EAAF2AD28}">
      <dsp:nvSpPr>
        <dsp:cNvPr id="0" name=""/>
        <dsp:cNvSpPr/>
      </dsp:nvSpPr>
      <dsp:spPr>
        <a:xfrm rot="16200000">
          <a:off x="2974609" y="2690366"/>
          <a:ext cx="4114849" cy="329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90172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>
              <a:latin typeface="Mostra Nuova Light" panose="020B0604020202020204" charset="0"/>
            </a:rPr>
            <a:t>Legislation</a:t>
          </a:r>
          <a:endParaRPr lang="en-GB" sz="2400" b="1" kern="1200" dirty="0">
            <a:latin typeface="Mostra Nuova Light" panose="020B0604020202020204" charset="0"/>
          </a:endParaRPr>
        </a:p>
      </dsp:txBody>
      <dsp:txXfrm>
        <a:off x="2974609" y="2690366"/>
        <a:ext cx="4114849" cy="329014"/>
      </dsp:txXfrm>
    </dsp:sp>
    <dsp:sp modelId="{0D4E99B1-B885-4F2C-A5B3-4A0DFF6D5ED7}">
      <dsp:nvSpPr>
        <dsp:cNvPr id="0" name=""/>
        <dsp:cNvSpPr/>
      </dsp:nvSpPr>
      <dsp:spPr>
        <a:xfrm>
          <a:off x="5196541" y="797448"/>
          <a:ext cx="1638840" cy="41148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9017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Ensure that foodservice members can access </a:t>
          </a:r>
          <a:r>
            <a:rPr lang="en-US" sz="1600" kern="1200" dirty="0" smtClean="0"/>
            <a:t>best in class </a:t>
          </a:r>
          <a:r>
            <a:rPr lang="en-US" sz="1600" kern="1200" dirty="0" smtClean="0"/>
            <a:t>industry support, via SWA,  to deal with legislative challenges. </a:t>
          </a:r>
          <a:endParaRPr lang="en-GB" sz="1600" kern="1200" dirty="0"/>
        </a:p>
      </dsp:txBody>
      <dsp:txXfrm>
        <a:off x="5196541" y="797448"/>
        <a:ext cx="1638840" cy="4114849"/>
      </dsp:txXfrm>
    </dsp:sp>
    <dsp:sp modelId="{C5FC565E-E071-4A62-B70B-B72274662579}">
      <dsp:nvSpPr>
        <dsp:cNvPr id="0" name=""/>
        <dsp:cNvSpPr/>
      </dsp:nvSpPr>
      <dsp:spPr>
        <a:xfrm>
          <a:off x="4867526" y="363149"/>
          <a:ext cx="658028" cy="658028"/>
        </a:xfrm>
        <a:prstGeom prst="rect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3FC1CE2-C339-4BC5-92FA-3FCBF83F3B00}">
      <dsp:nvSpPr>
        <dsp:cNvPr id="0" name=""/>
        <dsp:cNvSpPr/>
      </dsp:nvSpPr>
      <dsp:spPr>
        <a:xfrm rot="16200000">
          <a:off x="5373894" y="2690366"/>
          <a:ext cx="4114849" cy="329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90172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>
              <a:latin typeface="Mostra Nuova Light" panose="020B0604020202020204" charset="0"/>
            </a:rPr>
            <a:t>Training</a:t>
          </a:r>
          <a:endParaRPr lang="en-GB" sz="2400" b="1" kern="1200" dirty="0">
            <a:latin typeface="Mostra Nuova Light" panose="020B0604020202020204" charset="0"/>
          </a:endParaRPr>
        </a:p>
      </dsp:txBody>
      <dsp:txXfrm>
        <a:off x="5373894" y="2690366"/>
        <a:ext cx="4114849" cy="329014"/>
      </dsp:txXfrm>
    </dsp:sp>
    <dsp:sp modelId="{79B3965B-2F33-4D1E-B781-848A307FE370}">
      <dsp:nvSpPr>
        <dsp:cNvPr id="0" name=""/>
        <dsp:cNvSpPr/>
      </dsp:nvSpPr>
      <dsp:spPr>
        <a:xfrm>
          <a:off x="7595825" y="797448"/>
          <a:ext cx="1638840" cy="41148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9017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Provide first class training and affinity services for foodservice members, via SWA, as a means of building capability and strength in the foodservice sector.  </a:t>
          </a:r>
          <a:endParaRPr lang="en-GB" sz="1600" kern="1200" dirty="0"/>
        </a:p>
      </dsp:txBody>
      <dsp:txXfrm>
        <a:off x="7595825" y="797448"/>
        <a:ext cx="1638840" cy="4114849"/>
      </dsp:txXfrm>
    </dsp:sp>
    <dsp:sp modelId="{EFEC4516-0C1A-44E8-B2CB-B1E4C08D3C6E}">
      <dsp:nvSpPr>
        <dsp:cNvPr id="0" name=""/>
        <dsp:cNvSpPr/>
      </dsp:nvSpPr>
      <dsp:spPr>
        <a:xfrm>
          <a:off x="7266811" y="363149"/>
          <a:ext cx="658028" cy="658028"/>
        </a:xfrm>
        <a:prstGeom prst="rect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F2F3976-1CA7-4047-83C4-121B4465B0D5}">
      <dsp:nvSpPr>
        <dsp:cNvPr id="0" name=""/>
        <dsp:cNvSpPr/>
      </dsp:nvSpPr>
      <dsp:spPr>
        <a:xfrm rot="16200000">
          <a:off x="7773178" y="2690366"/>
          <a:ext cx="4114849" cy="329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90172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>
              <a:latin typeface="Mostra Nuova Light" panose="020B0604020202020204" charset="0"/>
            </a:rPr>
            <a:t>Events</a:t>
          </a:r>
          <a:endParaRPr lang="en-GB" sz="2400" b="1" kern="1200" dirty="0">
            <a:latin typeface="Mostra Nuova Light" panose="020B0604020202020204" charset="0"/>
          </a:endParaRPr>
        </a:p>
      </dsp:txBody>
      <dsp:txXfrm>
        <a:off x="7773178" y="2690366"/>
        <a:ext cx="4114849" cy="329014"/>
      </dsp:txXfrm>
    </dsp:sp>
    <dsp:sp modelId="{02B178E5-5A58-4049-A9C3-79E755B66A83}">
      <dsp:nvSpPr>
        <dsp:cNvPr id="0" name=""/>
        <dsp:cNvSpPr/>
      </dsp:nvSpPr>
      <dsp:spPr>
        <a:xfrm>
          <a:off x="9995110" y="797448"/>
          <a:ext cx="1638840" cy="41148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9017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Facilitate the opportunity for members to network with their peers &amp; suppliers whilst they are learning, sharing &amp; understanding issues which may affect their business</a:t>
          </a:r>
          <a:endParaRPr lang="en-GB" sz="1600" kern="1200" dirty="0"/>
        </a:p>
      </dsp:txBody>
      <dsp:txXfrm>
        <a:off x="9995110" y="797448"/>
        <a:ext cx="1638840" cy="4114849"/>
      </dsp:txXfrm>
    </dsp:sp>
    <dsp:sp modelId="{40C1C4FA-53CB-465C-8E00-72FEDCCA9CD7}">
      <dsp:nvSpPr>
        <dsp:cNvPr id="0" name=""/>
        <dsp:cNvSpPr/>
      </dsp:nvSpPr>
      <dsp:spPr>
        <a:xfrm>
          <a:off x="9666096" y="363149"/>
          <a:ext cx="658028" cy="658028"/>
        </a:xfrm>
        <a:prstGeom prst="rect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lding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3240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4405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39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101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openxmlformats.org/officeDocument/2006/relationships/image" Target="../media/image30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9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46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654" y="565127"/>
            <a:ext cx="115595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Mostra Nuova Light" panose="020B0302020202060302" pitchFamily="34" charset="0"/>
              </a:rPr>
              <a:t>And What do we do</a:t>
            </a:r>
            <a:r>
              <a:rPr lang="en-GB" sz="4800" dirty="0" smtClean="0">
                <a:latin typeface="Mostra Nuova Light" panose="020B0302020202060302" pitchFamily="34" charset="0"/>
              </a:rPr>
              <a:t>? Our Vision</a:t>
            </a:r>
            <a:endParaRPr lang="en-GB" sz="4800" dirty="0">
              <a:latin typeface="Mostra Nuova Light" panose="020B0302020202060302" pitchFamily="34" charset="0"/>
            </a:endParaRPr>
          </a:p>
          <a:p>
            <a:endParaRPr lang="en-GB" dirty="0" smtClean="0">
              <a:latin typeface="Mostra Nuova Light" panose="020B0302020202060302" pitchFamily="34" charset="0"/>
            </a:endParaRPr>
          </a:p>
          <a:p>
            <a:endParaRPr lang="en-GB" dirty="0">
              <a:latin typeface="Mostra Nuova Light" panose="020B0302020202060302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913918494"/>
              </p:ext>
            </p:extLst>
          </p:nvPr>
        </p:nvGraphicFramePr>
        <p:xfrm>
          <a:off x="145655" y="1184859"/>
          <a:ext cx="11702908" cy="5275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7054" y="1365596"/>
            <a:ext cx="689567" cy="867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0955" y="1352282"/>
            <a:ext cx="689567" cy="8678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18" y="1429619"/>
            <a:ext cx="689597" cy="790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52" y="1462039"/>
            <a:ext cx="661207" cy="7581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524" y="1442933"/>
            <a:ext cx="661208" cy="7905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935" y="1410986"/>
            <a:ext cx="636259" cy="768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575" y="1433918"/>
            <a:ext cx="709696" cy="7664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750" y="1440372"/>
            <a:ext cx="743857" cy="76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0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654" y="609360"/>
            <a:ext cx="115595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Mostra Nuova Light" panose="020B0302020202060302" pitchFamily="34" charset="0"/>
              </a:rPr>
              <a:t>And the opportunity?</a:t>
            </a:r>
            <a:endParaRPr lang="en-GB" sz="4800" dirty="0">
              <a:latin typeface="Mostra Nuova Light" panose="020B0302020202060302" pitchFamily="34" charset="0"/>
            </a:endParaRPr>
          </a:p>
          <a:p>
            <a:endParaRPr lang="en-GB" dirty="0" smtClean="0">
              <a:latin typeface="Mostra Nuova Light" panose="020B0302020202060302" pitchFamily="34" charset="0"/>
            </a:endParaRPr>
          </a:p>
          <a:p>
            <a:endParaRPr lang="en-GB" dirty="0">
              <a:latin typeface="Mostra Nuova Light" panose="020B0302020202060302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45654" y="3561556"/>
            <a:ext cx="2962141" cy="2351422"/>
          </a:xfrm>
          <a:prstGeom prst="ellipse">
            <a:avLst/>
          </a:prstGeom>
          <a:noFill/>
          <a:ln w="254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i="1" dirty="0" smtClean="0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110</a:t>
            </a:r>
            <a:endParaRPr lang="en-GB" sz="6000" b="1" i="1" dirty="0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618316" y="3561556"/>
            <a:ext cx="2962141" cy="2351422"/>
          </a:xfrm>
          <a:prstGeom prst="ellipse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i="1" dirty="0" smtClean="0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350</a:t>
            </a:r>
            <a:endParaRPr lang="en-GB" sz="6000" b="1" i="1" dirty="0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618317" y="1013186"/>
            <a:ext cx="2962141" cy="2351422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i="1" dirty="0" smtClean="0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450</a:t>
            </a:r>
            <a:endParaRPr lang="en-GB" sz="6000" b="1" i="1" dirty="0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6" name="Oval 5"/>
          <p:cNvSpPr/>
          <p:nvPr/>
        </p:nvSpPr>
        <p:spPr>
          <a:xfrm>
            <a:off x="9090981" y="3561556"/>
            <a:ext cx="2962141" cy="2351422"/>
          </a:xfrm>
          <a:prstGeom prst="ellipse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i="1" dirty="0" smtClean="0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130</a:t>
            </a:r>
            <a:endParaRPr lang="en-GB" sz="6000" b="1" i="1" dirty="0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5895" y="2524256"/>
            <a:ext cx="2525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£Million Turnover</a:t>
            </a:r>
            <a:endParaRPr lang="en-GB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218278" y="5059250"/>
            <a:ext cx="2706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Telesales Operators</a:t>
            </a:r>
            <a:endParaRPr lang="en-GB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68330" y="5057103"/>
            <a:ext cx="2525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Sales People</a:t>
            </a:r>
            <a:endParaRPr lang="en-GB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869450" y="5054954"/>
            <a:ext cx="2525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Delivery Vehicles</a:t>
            </a:r>
            <a:endParaRPr lang="en-GB" sz="24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1" y="1548966"/>
            <a:ext cx="1321365" cy="4816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747" y="1512691"/>
            <a:ext cx="1918567" cy="5179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524" y="2030630"/>
            <a:ext cx="1927222" cy="10519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585" y="2704563"/>
            <a:ext cx="1552252" cy="3699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521" y="2244456"/>
            <a:ext cx="1761113" cy="122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9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654" y="565127"/>
            <a:ext cx="115595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Mostra Nuova Light" panose="020B0302020202060302" pitchFamily="34" charset="0"/>
              </a:rPr>
              <a:t>What’s in it for you - Suppliers</a:t>
            </a:r>
            <a:endParaRPr lang="en-GB" sz="4800" dirty="0">
              <a:latin typeface="Mostra Nuova Light" panose="020B0302020202060302" pitchFamily="34" charset="0"/>
            </a:endParaRPr>
          </a:p>
          <a:p>
            <a:endParaRPr lang="en-GB" dirty="0" smtClean="0">
              <a:latin typeface="Mostra Nuova Light" panose="020B0302020202060302" pitchFamily="34" charset="0"/>
            </a:endParaRPr>
          </a:p>
          <a:p>
            <a:endParaRPr lang="en-GB" dirty="0">
              <a:latin typeface="Mostra Nuova Light" panose="020B0302020202060302" pitchFamily="34" charset="0"/>
            </a:endParaRPr>
          </a:p>
        </p:txBody>
      </p:sp>
      <p:pic>
        <p:nvPicPr>
          <p:cNvPr id="3074" name="Picture 2" descr="Image result for open door polic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073" y="1415133"/>
            <a:ext cx="7841532" cy="456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8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654" y="462095"/>
            <a:ext cx="11559540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Mostra Nuova Light" panose="020B0302020202060302" pitchFamily="34" charset="0"/>
              </a:rPr>
              <a:t>What’s in it for you – OPEN DOORS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800" dirty="0" smtClean="0">
                <a:latin typeface="Mostra Nuova Light" panose="020B0302020202060302" pitchFamily="34" charset="0"/>
              </a:rPr>
              <a:t>Events, Networking &amp; Sponsorship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Mostra Nuova Light" panose="020B0302020202060302" pitchFamily="34" charset="0"/>
              </a:rPr>
              <a:t>Achievers – Networking &amp; Brand Visibility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Mostra Nuova Light" panose="020B0302020202060302" pitchFamily="34" charset="0"/>
              </a:rPr>
              <a:t>Annual Conference – Networking, Brand Visibility &amp; Family Fun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Mostra Nuova Light" panose="020B0302020202060302" pitchFamily="34" charset="0"/>
              </a:rPr>
              <a:t>Training &amp; Mentoring – Sponsorship and/or Sharing knowledge and skills, 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000" dirty="0">
                <a:latin typeface="Mostra Nuova Light" panose="020B0302020202060302" pitchFamily="34" charset="0"/>
              </a:rPr>
              <a:t>A</a:t>
            </a:r>
            <a:r>
              <a:rPr lang="en-GB" sz="2000" dirty="0" smtClean="0">
                <a:latin typeface="Mostra Nuova Light" panose="020B0302020202060302" pitchFamily="34" charset="0"/>
              </a:rPr>
              <a:t>ccess to Sales Teams – Sharing Product Knowledge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800" dirty="0" smtClean="0">
                <a:latin typeface="Mostra Nuova Light" panose="020B0302020202060302" pitchFamily="34" charset="0"/>
              </a:rPr>
              <a:t>Forums for Partnerships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Mostra Nuova Light" panose="020B0302020202060302" pitchFamily="34" charset="0"/>
              </a:rPr>
              <a:t>Information exchange – Sales Data </a:t>
            </a:r>
            <a:r>
              <a:rPr lang="en-GB" sz="2000" smtClean="0">
                <a:latin typeface="Mostra Nuova Light" panose="020B0302020202060302" pitchFamily="34" charset="0"/>
              </a:rPr>
              <a:t>&amp; Insight</a:t>
            </a:r>
            <a:endParaRPr lang="en-GB" sz="2000" dirty="0" smtClean="0">
              <a:latin typeface="Mostra Nuova Light" panose="020B0302020202060302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Mostra Nuova Light" panose="020B0302020202060302" pitchFamily="34" charset="0"/>
              </a:rPr>
              <a:t>Networking- Key Industry Stakeholders &amp; Decision makers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Mostra Nuova Light" panose="020B0302020202060302" pitchFamily="34" charset="0"/>
              </a:rPr>
              <a:t>Sharing Best Practise - Collaboration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800" dirty="0" smtClean="0">
                <a:latin typeface="Mostra Nuova Light" panose="020B0302020202060302" pitchFamily="34" charset="0"/>
              </a:rPr>
              <a:t>Foodservice and C&amp;C Groups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Mostra Nuova Light" panose="020B0302020202060302" pitchFamily="34" charset="0"/>
              </a:rPr>
              <a:t>Be Part of a group that will shape the Future Channel Initiatives in Scotland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Mostra Nuova Light" panose="020B0302020202060302" pitchFamily="34" charset="0"/>
              </a:rPr>
              <a:t>Share Views &amp; Expertise, with the Senior teams from Scotland’s Wholesalers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Mostra Nuova Light" panose="020B0302020202060302" pitchFamily="34" charset="0"/>
              </a:rPr>
              <a:t>Make a difference, by adding value into the Channel through Experience, Skills &amp; Knowledge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Mostra Nuova Light" panose="020B0302020202060302" pitchFamily="34" charset="0"/>
              </a:rPr>
              <a:t>Sharing </a:t>
            </a:r>
            <a:r>
              <a:rPr lang="en-GB" sz="2000" dirty="0">
                <a:latin typeface="Mostra Nuova Light" panose="020B0302020202060302" pitchFamily="34" charset="0"/>
              </a:rPr>
              <a:t>B</a:t>
            </a:r>
            <a:r>
              <a:rPr lang="en-GB" sz="2000" dirty="0" smtClean="0">
                <a:latin typeface="Mostra Nuova Light" panose="020B0302020202060302" pitchFamily="34" charset="0"/>
              </a:rPr>
              <a:t>est Practise to create the next big Initiatives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Mostra Nuova Light" panose="020B0302020202060302" pitchFamily="34" charset="0"/>
              </a:rPr>
              <a:t>Lobbying &amp; Legislation</a:t>
            </a:r>
            <a:endParaRPr lang="en-GB" sz="2000" dirty="0">
              <a:latin typeface="Mostra Nuova Light" panose="020B0302020202060302" pitchFamily="34" charset="0"/>
            </a:endParaRPr>
          </a:p>
          <a:p>
            <a:endParaRPr lang="en-GB" sz="4800" dirty="0">
              <a:latin typeface="Mostra Nuova Light" panose="020B0302020202060302" pitchFamily="34" charset="0"/>
            </a:endParaRPr>
          </a:p>
          <a:p>
            <a:endParaRPr lang="en-GB" dirty="0" smtClean="0">
              <a:latin typeface="Mostra Nuova Light" panose="020B0302020202060302" pitchFamily="34" charset="0"/>
            </a:endParaRPr>
          </a:p>
          <a:p>
            <a:endParaRPr lang="en-GB" dirty="0">
              <a:latin typeface="Mostra Nuova Light" panose="020B0302020202060302" pitchFamily="34" charset="0"/>
            </a:endParaRPr>
          </a:p>
        </p:txBody>
      </p:sp>
      <p:sp>
        <p:nvSpPr>
          <p:cNvPr id="4" name="AutoShape 4" descr="Image result for open doors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6" descr="Image result for open doors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8" descr="Image result for open doo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2638" y="648572"/>
            <a:ext cx="2769830" cy="221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5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654" y="565127"/>
            <a:ext cx="1155954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Mostra Nuova Light" panose="020B0302020202060302" pitchFamily="34" charset="0"/>
              </a:rPr>
              <a:t>My challenge – Supplier</a:t>
            </a:r>
          </a:p>
          <a:p>
            <a:endParaRPr lang="en-GB" sz="4800" dirty="0" smtClean="0">
              <a:latin typeface="Mostra Nuova Light" panose="020B0302020202060302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800" dirty="0" smtClean="0">
                <a:latin typeface="Mostra Nuova Light" panose="020B0302020202060302" pitchFamily="34" charset="0"/>
              </a:rPr>
              <a:t>If you are not a member of the Association…………………..</a:t>
            </a:r>
            <a:r>
              <a:rPr lang="en-GB" sz="2800" dirty="0">
                <a:latin typeface="Mostra Nuova Light" panose="020B0302020202060302" pitchFamily="34" charset="0"/>
              </a:rPr>
              <a:t> </a:t>
            </a:r>
            <a:r>
              <a:rPr lang="en-GB" sz="2800" dirty="0" smtClean="0">
                <a:latin typeface="Mostra Nuova Light" panose="020B0302020202060302" pitchFamily="34" charset="0"/>
              </a:rPr>
              <a:t>Come and join us, </a:t>
            </a:r>
          </a:p>
          <a:p>
            <a:r>
              <a:rPr lang="en-GB" sz="2800" dirty="0">
                <a:latin typeface="Mostra Nuova Light" panose="020B0302020202060302" pitchFamily="34" charset="0"/>
              </a:rPr>
              <a:t>	</a:t>
            </a:r>
            <a:r>
              <a:rPr lang="en-GB" sz="2800" dirty="0" smtClean="0">
                <a:latin typeface="Mostra Nuova Light" panose="020B0302020202060302" pitchFamily="34" charset="0"/>
              </a:rPr>
              <a:t>Memberships opportunities from Kate, Jo or any of the Foodservice Group 	members</a:t>
            </a:r>
          </a:p>
          <a:p>
            <a:endParaRPr lang="en-GB" sz="2800" dirty="0">
              <a:latin typeface="Mostra Nuova Light" panose="020B0302020202060302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800" dirty="0" smtClean="0">
                <a:latin typeface="Mostra Nuova Light" panose="020B0302020202060302" pitchFamily="34" charset="0"/>
              </a:rPr>
              <a:t>If you are a member of the Association………………….</a:t>
            </a:r>
          </a:p>
          <a:p>
            <a:r>
              <a:rPr lang="en-GB" sz="2800" dirty="0" smtClean="0">
                <a:latin typeface="Mostra Nuova Light" panose="020B0302020202060302" pitchFamily="34" charset="0"/>
              </a:rPr>
              <a:t>	Make the doors open to get your ROI</a:t>
            </a:r>
          </a:p>
          <a:p>
            <a:r>
              <a:rPr lang="en-GB" sz="2800" dirty="0" smtClean="0">
                <a:latin typeface="Mostra Nuova Light" panose="020B0302020202060302" pitchFamily="34" charset="0"/>
              </a:rPr>
              <a:t>	Be part of the Foodservice and C&amp;C opportunity </a:t>
            </a:r>
            <a:r>
              <a:rPr lang="en-GB" sz="2800" dirty="0" smtClean="0">
                <a:latin typeface="Mostra Nuova Light" panose="020B0302020202060302" pitchFamily="34" charset="0"/>
              </a:rPr>
              <a:t>in helping </a:t>
            </a:r>
            <a:r>
              <a:rPr lang="en-GB" sz="2800" dirty="0" smtClean="0">
                <a:latin typeface="Mostra Nuova Light" panose="020B0302020202060302" pitchFamily="34" charset="0"/>
              </a:rPr>
              <a:t>shape </a:t>
            </a:r>
            <a:r>
              <a:rPr lang="en-GB" sz="2800" dirty="0" smtClean="0">
                <a:latin typeface="Mostra Nuova Light" panose="020B0302020202060302" pitchFamily="34" charset="0"/>
              </a:rPr>
              <a:t>the </a:t>
            </a:r>
            <a:r>
              <a:rPr lang="en-GB" sz="2800" dirty="0" smtClean="0">
                <a:latin typeface="Mostra Nuova Light" panose="020B0302020202060302" pitchFamily="34" charset="0"/>
              </a:rPr>
              <a:t>	Scottish Wholesale </a:t>
            </a:r>
            <a:r>
              <a:rPr lang="en-GB" sz="2800" dirty="0" smtClean="0">
                <a:latin typeface="Mostra Nuova Light" panose="020B0302020202060302" pitchFamily="34" charset="0"/>
              </a:rPr>
              <a:t>future</a:t>
            </a:r>
            <a:endParaRPr lang="en-GB" sz="2800" dirty="0">
              <a:latin typeface="Mostra Nuova Light" panose="020B0302020202060302" pitchFamily="34" charset="0"/>
            </a:endParaRPr>
          </a:p>
          <a:p>
            <a:endParaRPr lang="en-GB" dirty="0" smtClean="0">
              <a:latin typeface="Mostra Nuova Light" panose="020B0302020202060302" pitchFamily="34" charset="0"/>
            </a:endParaRPr>
          </a:p>
          <a:p>
            <a:endParaRPr lang="en-GB" dirty="0">
              <a:latin typeface="Mostra Nuova Light" panose="020B03020202020603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57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654" y="565127"/>
            <a:ext cx="1155954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Mostra Nuova Light" panose="020B0302020202060302" pitchFamily="34" charset="0"/>
              </a:rPr>
              <a:t>My challenge – Wholesalers</a:t>
            </a:r>
          </a:p>
          <a:p>
            <a:pPr algn="ctr"/>
            <a:endParaRPr lang="en-GB" sz="4800" dirty="0" smtClean="0">
              <a:latin typeface="Mostra Nuova Light" panose="020B0302020202060302" pitchFamily="34" charset="0"/>
            </a:endParaRPr>
          </a:p>
          <a:p>
            <a:pPr algn="ctr"/>
            <a:r>
              <a:rPr lang="en-GB" sz="4800" dirty="0" smtClean="0">
                <a:latin typeface="Mostra Nuova Light" panose="020B0302020202060302" pitchFamily="34" charset="0"/>
              </a:rPr>
              <a:t>OPEN YOUR DOORS</a:t>
            </a:r>
            <a:endParaRPr lang="en-GB" sz="4800" dirty="0">
              <a:latin typeface="Mostra Nuova Light" panose="020B0302020202060302" pitchFamily="34" charset="0"/>
            </a:endParaRPr>
          </a:p>
          <a:p>
            <a:pPr marL="685800" indent="-685800"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GB" sz="4800" dirty="0" smtClean="0">
                <a:latin typeface="Mostra Nuova Light" panose="020B0302020202060302" pitchFamily="34" charset="0"/>
              </a:rPr>
              <a:t>Work collaboratively with the suppliers who support the Association</a:t>
            </a:r>
          </a:p>
          <a:p>
            <a:pPr marL="685800" indent="-685800"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GB" sz="4800" dirty="0" smtClean="0">
                <a:latin typeface="Mostra Nuova Light" panose="020B0302020202060302" pitchFamily="34" charset="0"/>
              </a:rPr>
              <a:t>Use their knowledge and expertise to your and your customers advantage</a:t>
            </a:r>
            <a:endParaRPr lang="en-GB" sz="4800" dirty="0">
              <a:latin typeface="Mostra Nuova Light" panose="020B0302020202060302" pitchFamily="34" charset="0"/>
            </a:endParaRPr>
          </a:p>
          <a:p>
            <a:endParaRPr lang="en-GB" dirty="0" smtClean="0">
              <a:latin typeface="Mostra Nuova Light" panose="020B0302020202060302" pitchFamily="34" charset="0"/>
            </a:endParaRPr>
          </a:p>
          <a:p>
            <a:endParaRPr lang="en-GB" dirty="0">
              <a:latin typeface="Mostra Nuova Light" panose="020B0302020202060302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2019" y="906149"/>
            <a:ext cx="254317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79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654" y="1556801"/>
            <a:ext cx="1155954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Mostra Nuova Light" panose="020B0302020202060302" pitchFamily="34" charset="0"/>
              </a:rPr>
              <a:t>Thank You</a:t>
            </a:r>
          </a:p>
          <a:p>
            <a:pPr algn="ctr"/>
            <a:endParaRPr lang="en-GB" sz="4800" dirty="0" smtClean="0">
              <a:latin typeface="Mostra Nuova Light" panose="020B0302020202060302" pitchFamily="34" charset="0"/>
            </a:endParaRPr>
          </a:p>
          <a:p>
            <a:pPr algn="ctr"/>
            <a:r>
              <a:rPr lang="en-GB" sz="4800" dirty="0" smtClean="0">
                <a:latin typeface="Mostra Nuova Light" panose="020B0302020202060302" pitchFamily="34" charset="0"/>
              </a:rPr>
              <a:t>FS Group members are around to answer </a:t>
            </a:r>
          </a:p>
          <a:p>
            <a:pPr algn="ctr"/>
            <a:r>
              <a:rPr lang="en-GB" sz="4800" dirty="0" smtClean="0">
                <a:latin typeface="Mostra Nuova Light" panose="020B0302020202060302" pitchFamily="34" charset="0"/>
              </a:rPr>
              <a:t>any questions &amp; share our Group Values</a:t>
            </a:r>
            <a:endParaRPr lang="en-GB" sz="4800" dirty="0">
              <a:latin typeface="Mostra Nuova Light" panose="020B0302020202060302" pitchFamily="34" charset="0"/>
            </a:endParaRPr>
          </a:p>
          <a:p>
            <a:pPr algn="ctr"/>
            <a:endParaRPr lang="en-GB" dirty="0" smtClean="0">
              <a:latin typeface="Mostra Nuova Light" panose="020B0302020202060302" pitchFamily="34" charset="0"/>
            </a:endParaRPr>
          </a:p>
          <a:p>
            <a:pPr algn="ctr"/>
            <a:endParaRPr lang="en-GB" dirty="0">
              <a:latin typeface="Mostra Nuova Light" panose="020B03020202020603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71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654" y="2587110"/>
            <a:ext cx="115595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Mostra Nuova Light" panose="020B0302020202060302" pitchFamily="34" charset="0"/>
              </a:rPr>
              <a:t>Ross Brown</a:t>
            </a:r>
            <a:endParaRPr lang="en-GB" sz="4800" dirty="0">
              <a:latin typeface="Mostra Nuova Light" panose="020B0302020202060302" pitchFamily="34" charset="0"/>
            </a:endParaRPr>
          </a:p>
          <a:p>
            <a:r>
              <a:rPr lang="en-GB" dirty="0" smtClean="0">
                <a:latin typeface="Mostra Nuova Light" panose="020B0302020202060302" pitchFamily="34" charset="0"/>
              </a:rPr>
              <a:t>Channel Controller - Foodservice</a:t>
            </a:r>
            <a:endParaRPr lang="en-GB" dirty="0">
              <a:latin typeface="Mostra Nuova Light" panose="020B0302020202060302" pitchFamily="34" charset="0"/>
            </a:endParaRPr>
          </a:p>
          <a:p>
            <a:r>
              <a:rPr lang="en-GB" dirty="0" smtClean="0">
                <a:latin typeface="Mostra Nuova Light" panose="020B0302020202060302" pitchFamily="34" charset="0"/>
              </a:rPr>
              <a:t>Premier Foods</a:t>
            </a:r>
            <a:endParaRPr lang="en-GB" dirty="0">
              <a:latin typeface="Mostra Nuova Light" panose="020B0302020202060302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6378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b="1" dirty="0" smtClean="0">
                <a:solidFill>
                  <a:srgbClr val="BAE7FA"/>
                </a:solidFill>
                <a:latin typeface="Mostra Nuova Light" panose="020B0302020202060302" pitchFamily="34" charset="0"/>
              </a:rPr>
              <a:t>Reasons to Believe</a:t>
            </a:r>
            <a:endParaRPr lang="en-GB" sz="5400" b="1" dirty="0">
              <a:solidFill>
                <a:srgbClr val="BAE7FA"/>
              </a:solidFill>
              <a:latin typeface="Mostra Nuova Light" panose="020B0302020202060302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4" y="4375164"/>
            <a:ext cx="2610118" cy="160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6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654" y="565127"/>
            <a:ext cx="1155954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Mostra Nuova Light" panose="020B0302020202060302" pitchFamily="34" charset="0"/>
              </a:rPr>
              <a:t>Reasons To Believe</a:t>
            </a:r>
            <a:endParaRPr lang="en-GB" sz="4800" dirty="0">
              <a:latin typeface="Mostra Nuova Light" panose="020B0302020202060302" pitchFamily="34" charset="0"/>
            </a:endParaRPr>
          </a:p>
          <a:p>
            <a:endParaRPr lang="en-GB" dirty="0" smtClean="0">
              <a:latin typeface="Mostra Nuova Light" panose="020B0302020202060302" pitchFamily="34" charset="0"/>
            </a:endParaRPr>
          </a:p>
          <a:p>
            <a:endParaRPr lang="en-GB" dirty="0">
              <a:latin typeface="Mostra Nuova Light" panose="020B0302020202060302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dirty="0" smtClean="0">
                <a:latin typeface="Mostra Nuova Light" panose="020B0302020202060302" pitchFamily="34" charset="0"/>
              </a:rPr>
              <a:t>A bit about me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dirty="0" smtClean="0">
                <a:latin typeface="Mostra Nuova Light" panose="020B0302020202060302" pitchFamily="34" charset="0"/>
              </a:rPr>
              <a:t>The SWA Foodservice Group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GB" sz="3200" dirty="0" smtClean="0">
                <a:latin typeface="Mostra Nuova Light" panose="020B0302020202060302" pitchFamily="34" charset="0"/>
              </a:rPr>
              <a:t>Who are we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GB" sz="3200" dirty="0" smtClean="0">
                <a:latin typeface="Mostra Nuova Light" panose="020B0302020202060302" pitchFamily="34" charset="0"/>
              </a:rPr>
              <a:t>What do we do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dirty="0" smtClean="0">
                <a:latin typeface="Mostra Nuova Light" panose="020B0302020202060302" pitchFamily="34" charset="0"/>
              </a:rPr>
              <a:t>The Opportunity </a:t>
            </a:r>
            <a:r>
              <a:rPr lang="en-GB" sz="3200" dirty="0">
                <a:latin typeface="Mostra Nuova Light" panose="020B0302020202060302" pitchFamily="34" charset="0"/>
              </a:rPr>
              <a:t>&amp;</a:t>
            </a:r>
            <a:r>
              <a:rPr lang="en-GB" sz="3200" dirty="0" smtClean="0">
                <a:latin typeface="Mostra Nuova Light" panose="020B0302020202060302" pitchFamily="34" charset="0"/>
              </a:rPr>
              <a:t> Benefits</a:t>
            </a:r>
            <a:endParaRPr lang="en-GB" sz="3200" dirty="0">
              <a:latin typeface="Mostra Nuova Light" panose="020B0302020202060302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dirty="0" smtClean="0">
                <a:latin typeface="Mostra Nuova Light" panose="020B0302020202060302" pitchFamily="34" charset="0"/>
              </a:rPr>
              <a:t>The Challenge – Two Fold</a:t>
            </a:r>
            <a:endParaRPr lang="en-GB" sz="3200" dirty="0">
              <a:latin typeface="Mostra Nuova Light" panose="020B03020202020603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52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654" y="565127"/>
            <a:ext cx="1155954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Mostra Nuova Light" panose="020B0302020202060302" pitchFamily="34" charset="0"/>
              </a:rPr>
              <a:t>Who Am I……….. Ross Brown</a:t>
            </a:r>
          </a:p>
          <a:p>
            <a:r>
              <a:rPr lang="en-GB" sz="3200" dirty="0" smtClean="0">
                <a:latin typeface="Mostra Nuova Light" panose="020B0302020202060302" pitchFamily="34" charset="0"/>
              </a:rPr>
              <a:t>Married the lovely Christine 2014</a:t>
            </a:r>
          </a:p>
          <a:p>
            <a:r>
              <a:rPr lang="en-GB" sz="3200" dirty="0" smtClean="0">
                <a:latin typeface="Mostra Nuova Light" panose="020B0302020202060302" pitchFamily="34" charset="0"/>
              </a:rPr>
              <a:t>Our Gorgeous Daughter Gemma is now 17</a:t>
            </a:r>
          </a:p>
          <a:p>
            <a:endParaRPr lang="en-GB" sz="3200" dirty="0">
              <a:latin typeface="Mostra Nuova Light" panose="020B0302020202060302" pitchFamily="34" charset="0"/>
            </a:endParaRPr>
          </a:p>
          <a:p>
            <a:endParaRPr lang="en-GB" sz="3200" dirty="0" smtClean="0">
              <a:latin typeface="Mostra Nuova Light" panose="020B0302020202060302" pitchFamily="34" charset="0"/>
            </a:endParaRPr>
          </a:p>
          <a:p>
            <a:r>
              <a:rPr lang="en-GB" sz="3200" dirty="0" smtClean="0">
                <a:latin typeface="Mostra Nuova Light" panose="020B0302020202060302" pitchFamily="34" charset="0"/>
              </a:rPr>
              <a:t>Started life with the Co-op then joined Premier Foods 39yrs ago</a:t>
            </a:r>
          </a:p>
          <a:p>
            <a:endParaRPr lang="en-GB" sz="3200" dirty="0" smtClean="0">
              <a:latin typeface="Mostra Nuova Light" panose="020B0302020202060302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Mostra Nuova Light" panose="020B0302020202060302" pitchFamily="34" charset="0"/>
              </a:rPr>
              <a:t>Cadbury Typhoo Feb 1979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Mostra Nuova Light" panose="020B0302020202060302" pitchFamily="34" charset="0"/>
              </a:rPr>
              <a:t>Invited to join the C&amp;C Sales Team 1986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Mostra Nuova Light" panose="020B0302020202060302" pitchFamily="34" charset="0"/>
              </a:rPr>
              <a:t>Moved into The Foodservice </a:t>
            </a:r>
            <a:r>
              <a:rPr lang="en-GB" sz="2800" dirty="0" smtClean="0">
                <a:latin typeface="Mostra Nuova Light" panose="020B0302020202060302" pitchFamily="34" charset="0"/>
              </a:rPr>
              <a:t>Channel </a:t>
            </a:r>
            <a:r>
              <a:rPr lang="en-GB" sz="2800" dirty="0" smtClean="0">
                <a:latin typeface="Mostra Nuova Light" panose="020B0302020202060302" pitchFamily="34" charset="0"/>
              </a:rPr>
              <a:t>1990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Mostra Nuova Light" panose="020B0302020202060302" pitchFamily="34" charset="0"/>
              </a:rPr>
              <a:t>Offered 1</a:t>
            </a:r>
            <a:r>
              <a:rPr lang="en-GB" sz="2800" baseline="30000" dirty="0" smtClean="0">
                <a:latin typeface="Mostra Nuova Light" panose="020B0302020202060302" pitchFamily="34" charset="0"/>
              </a:rPr>
              <a:t>st</a:t>
            </a:r>
            <a:r>
              <a:rPr lang="en-GB" sz="2800" dirty="0" smtClean="0">
                <a:latin typeface="Mostra Nuova Light" panose="020B0302020202060302" pitchFamily="34" charset="0"/>
              </a:rPr>
              <a:t> Nam role in FS 1999</a:t>
            </a:r>
          </a:p>
          <a:p>
            <a:endParaRPr lang="en-GB" sz="3200" dirty="0">
              <a:latin typeface="Mostra Nuova Light" panose="020B0302020202060302" pitchFamily="34" charset="0"/>
            </a:endParaRPr>
          </a:p>
          <a:p>
            <a:endParaRPr lang="en-GB" dirty="0" smtClean="0">
              <a:latin typeface="Mostra Nuova Light" panose="020B0302020202060302" pitchFamily="34" charset="0"/>
            </a:endParaRPr>
          </a:p>
          <a:p>
            <a:endParaRPr lang="en-GB" dirty="0">
              <a:latin typeface="Mostra Nuova Light" panose="020B0302020202060302" pitchFamily="34" charset="0"/>
            </a:endParaRPr>
          </a:p>
          <a:p>
            <a:endParaRPr lang="en-GB" dirty="0" smtClean="0">
              <a:latin typeface="Mostra Nuova Light" panose="020B0302020202060302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508" y="4014798"/>
            <a:ext cx="3569681" cy="19776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513" y="768124"/>
            <a:ext cx="3569681" cy="2373977"/>
          </a:xfrm>
          <a:prstGeom prst="rect">
            <a:avLst/>
          </a:prstGeom>
        </p:spPr>
      </p:pic>
      <p:pic>
        <p:nvPicPr>
          <p:cNvPr id="2050" name="Picture 2" descr="Image result for Smash Martian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3" y="539369"/>
            <a:ext cx="5553708" cy="563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758" y="530982"/>
            <a:ext cx="6182922" cy="563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70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654" y="565127"/>
            <a:ext cx="115595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Mostra Nuova Light" panose="020B0302020202060302" pitchFamily="34" charset="0"/>
              </a:rPr>
              <a:t>The SWA Foodservice Group…….. Who are we</a:t>
            </a:r>
            <a:endParaRPr lang="en-GB" sz="4800" dirty="0">
              <a:latin typeface="Mostra Nuova Light" panose="020B0302020202060302" pitchFamily="34" charset="0"/>
            </a:endParaRPr>
          </a:p>
          <a:p>
            <a:endParaRPr lang="en-GB" dirty="0" smtClean="0">
              <a:latin typeface="Mostra Nuova Light" panose="020B0302020202060302" pitchFamily="34" charset="0"/>
            </a:endParaRPr>
          </a:p>
          <a:p>
            <a:endParaRPr lang="en-GB" dirty="0">
              <a:latin typeface="Mostra Nuova Light" panose="020B0302020202060302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950122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Mostra Nuova Light" panose="020B0302020202060302" pitchFamily="34" charset="0"/>
              </a:rPr>
              <a:t>5 Wholesalers</a:t>
            </a:r>
          </a:p>
          <a:p>
            <a:pPr algn="ctr"/>
            <a:r>
              <a:rPr lang="en-GB" sz="4000" dirty="0" smtClean="0">
                <a:latin typeface="Mostra Nuova Light" panose="020B0302020202060302" pitchFamily="34" charset="0"/>
              </a:rPr>
              <a:t>2 Suppliers</a:t>
            </a:r>
          </a:p>
          <a:p>
            <a:pPr algn="ctr"/>
            <a:r>
              <a:rPr lang="en-GB" sz="4000" dirty="0" smtClean="0">
                <a:latin typeface="Mostra Nuova Light" panose="020B0302020202060302" pitchFamily="34" charset="0"/>
              </a:rPr>
              <a:t>1 Public affairs</a:t>
            </a:r>
          </a:p>
          <a:p>
            <a:pPr algn="ctr"/>
            <a:r>
              <a:rPr lang="en-GB" sz="4000" dirty="0" smtClean="0">
                <a:latin typeface="Mostra Nuova Light" panose="020B0302020202060302" pitchFamily="34" charset="0"/>
              </a:rPr>
              <a:t>2 SWA</a:t>
            </a:r>
          </a:p>
        </p:txBody>
      </p:sp>
    </p:spTree>
    <p:extLst>
      <p:ext uri="{BB962C8B-B14F-4D97-AF65-F5344CB8AC3E}">
        <p14:creationId xmlns:p14="http://schemas.microsoft.com/office/powerpoint/2010/main" val="326484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654" y="565127"/>
            <a:ext cx="115595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Mostra Nuova Light" panose="020B0302020202060302" pitchFamily="34" charset="0"/>
              </a:rPr>
              <a:t>The SWA Foodservice Group…….. Who are we</a:t>
            </a:r>
            <a:endParaRPr lang="en-GB" sz="4800" dirty="0">
              <a:latin typeface="Mostra Nuova Light" panose="020B0302020202060302" pitchFamily="34" charset="0"/>
            </a:endParaRPr>
          </a:p>
          <a:p>
            <a:endParaRPr lang="en-GB" dirty="0" smtClean="0">
              <a:latin typeface="Mostra Nuova Light" panose="020B0302020202060302" pitchFamily="34" charset="0"/>
            </a:endParaRPr>
          </a:p>
          <a:p>
            <a:endParaRPr lang="en-GB" dirty="0">
              <a:latin typeface="Mostra Nuova Light" panose="020B0302020202060302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7508" y="1888104"/>
            <a:ext cx="1485907" cy="22288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415" y="1888104"/>
            <a:ext cx="3011860" cy="10978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626" y="4255535"/>
            <a:ext cx="38636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Mostra Nuova Light" panose="020B0302020202060302" pitchFamily="34" charset="0"/>
              </a:rPr>
              <a:t>Jon Mack</a:t>
            </a:r>
          </a:p>
          <a:p>
            <a:pPr algn="ctr"/>
            <a:r>
              <a:rPr lang="en-GB" sz="2800" dirty="0" smtClean="0">
                <a:latin typeface="Mostra Nuova Light" panose="020B0302020202060302" pitchFamily="34" charset="0"/>
              </a:rPr>
              <a:t>General Manager</a:t>
            </a:r>
          </a:p>
          <a:p>
            <a:pPr algn="ctr"/>
            <a:r>
              <a:rPr lang="en-GB" sz="2800" dirty="0" smtClean="0">
                <a:latin typeface="Mostra Nuova Light" panose="020B0302020202060302" pitchFamily="34" charset="0"/>
              </a:rPr>
              <a:t>Member of SWA Council</a:t>
            </a:r>
            <a:endParaRPr lang="en-GB" sz="2800" dirty="0">
              <a:latin typeface="Mostra Nuova Light" panose="020B0302020202060302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76807" y="4246342"/>
            <a:ext cx="56049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Mostra Nuova Light" panose="020B0302020202060302" pitchFamily="34" charset="0"/>
              </a:rPr>
              <a:t>Chris Boyle</a:t>
            </a:r>
          </a:p>
          <a:p>
            <a:pPr algn="ctr"/>
            <a:r>
              <a:rPr lang="en-GB" sz="2800" dirty="0" smtClean="0">
                <a:latin typeface="Mostra Nuova Light" panose="020B0302020202060302" pitchFamily="34" charset="0"/>
              </a:rPr>
              <a:t>Channel Head</a:t>
            </a:r>
            <a:r>
              <a:rPr lang="en-GB" sz="2800" dirty="0">
                <a:latin typeface="Mostra Nuova Light" panose="020B0302020202060302" pitchFamily="34" charset="0"/>
              </a:rPr>
              <a:t> </a:t>
            </a:r>
            <a:r>
              <a:rPr lang="en-GB" sz="2800" dirty="0" smtClean="0">
                <a:latin typeface="Mostra Nuova Light" panose="020B0302020202060302" pitchFamily="34" charset="0"/>
              </a:rPr>
              <a:t>- Public Sector Scotland</a:t>
            </a:r>
            <a:endParaRPr lang="en-GB" sz="2800" dirty="0">
              <a:latin typeface="Mostra Nuova Light" panose="020B0302020202060302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375" y="1976188"/>
            <a:ext cx="1725769" cy="21407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034" y="3115364"/>
            <a:ext cx="3416341" cy="100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1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654" y="565127"/>
            <a:ext cx="11559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 smtClean="0">
              <a:latin typeface="Mostra Nuova Light" panose="020B0302020202060302" pitchFamily="34" charset="0"/>
            </a:endParaRPr>
          </a:p>
          <a:p>
            <a:endParaRPr lang="en-GB" dirty="0">
              <a:latin typeface="Mostra Nuova Light" panose="020B0302020202060302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4" y="1434967"/>
            <a:ext cx="2262840" cy="27635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593" y="1434967"/>
            <a:ext cx="2371759" cy="27635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5182" y="1533851"/>
            <a:ext cx="4520484" cy="30809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5654" y="4216895"/>
            <a:ext cx="65384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Mostra Nuova Light" panose="020B0302020202060302" pitchFamily="34" charset="0"/>
              </a:rPr>
              <a:t>Jim Rowan</a:t>
            </a:r>
          </a:p>
          <a:p>
            <a:r>
              <a:rPr lang="en-GB" sz="3200" dirty="0" smtClean="0">
                <a:latin typeface="Mostra Nuova Light" panose="020B0302020202060302" pitchFamily="34" charset="0"/>
              </a:rPr>
              <a:t>Managing Director</a:t>
            </a:r>
          </a:p>
          <a:p>
            <a:r>
              <a:rPr lang="en-GB" sz="3200" dirty="0" smtClean="0">
                <a:latin typeface="Mostra Nuova Light" panose="020B0302020202060302" pitchFamily="34" charset="0"/>
              </a:rPr>
              <a:t>Board Director Country Range Group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31299" y="4207704"/>
            <a:ext cx="5946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dirty="0" smtClean="0">
                <a:latin typeface="Mostra Nuova Light" panose="020B0302020202060302" pitchFamily="34" charset="0"/>
              </a:rPr>
              <a:t>Julie </a:t>
            </a:r>
            <a:r>
              <a:rPr lang="en-GB" sz="3200" dirty="0">
                <a:latin typeface="Mostra Nuova Light" panose="020B0302020202060302" pitchFamily="34" charset="0"/>
              </a:rPr>
              <a:t>D</a:t>
            </a:r>
            <a:r>
              <a:rPr lang="en-GB" sz="3200" dirty="0" smtClean="0">
                <a:latin typeface="Mostra Nuova Light" panose="020B0302020202060302" pitchFamily="34" charset="0"/>
              </a:rPr>
              <a:t>unn</a:t>
            </a:r>
          </a:p>
          <a:p>
            <a:pPr algn="r"/>
            <a:r>
              <a:rPr lang="en-GB" sz="3200" dirty="0" smtClean="0">
                <a:latin typeface="Mostra Nuova Light" panose="020B0302020202060302" pitchFamily="34" charset="0"/>
              </a:rPr>
              <a:t>Operations Director</a:t>
            </a:r>
          </a:p>
          <a:p>
            <a:pPr algn="r"/>
            <a:r>
              <a:rPr lang="en-GB" sz="3200" dirty="0" smtClean="0">
                <a:latin typeface="Mostra Nuova Light" panose="020B0302020202060302" pitchFamily="34" charset="0"/>
              </a:rPr>
              <a:t>President SWA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5654" y="565127"/>
            <a:ext cx="115595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Mostra Nuova Light" panose="020B0302020202060302" pitchFamily="34" charset="0"/>
              </a:rPr>
              <a:t>The SWA Foodservice Group…….. Who are we</a:t>
            </a:r>
            <a:endParaRPr lang="en-GB" sz="4800" dirty="0">
              <a:latin typeface="Mostra Nuova Light" panose="020B0302020202060302" pitchFamily="34" charset="0"/>
            </a:endParaRPr>
          </a:p>
          <a:p>
            <a:endParaRPr lang="en-GB" dirty="0" smtClean="0">
              <a:latin typeface="Mostra Nuova Light" panose="020B0302020202060302" pitchFamily="34" charset="0"/>
            </a:endParaRPr>
          </a:p>
          <a:p>
            <a:endParaRPr lang="en-GB" dirty="0">
              <a:latin typeface="Mostra Nuova Light" panose="020B03020202020603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6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2623" y="3773511"/>
            <a:ext cx="46917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Mostra Nuova Light" panose="020B0302020202060302" pitchFamily="34" charset="0"/>
              </a:rPr>
              <a:t>Jim </a:t>
            </a:r>
            <a:r>
              <a:rPr lang="en-GB" sz="2800" dirty="0" err="1" smtClean="0">
                <a:latin typeface="Mostra Nuova Light" panose="020B0302020202060302" pitchFamily="34" charset="0"/>
              </a:rPr>
              <a:t>Cummisky</a:t>
            </a:r>
            <a:endParaRPr lang="en-GB" sz="2800" dirty="0" smtClean="0">
              <a:latin typeface="Mostra Nuova Light" panose="020B0302020202060302" pitchFamily="34" charset="0"/>
            </a:endParaRPr>
          </a:p>
          <a:p>
            <a:pPr algn="ctr"/>
            <a:r>
              <a:rPr lang="en-GB" sz="2800" dirty="0" smtClean="0">
                <a:latin typeface="Mostra Nuova Light" panose="020B0302020202060302" pitchFamily="34" charset="0"/>
              </a:rPr>
              <a:t>CEO - </a:t>
            </a:r>
            <a:r>
              <a:rPr lang="en-GB" sz="2800" dirty="0" err="1" smtClean="0">
                <a:latin typeface="Mostra Nuova Light" panose="020B0302020202060302" pitchFamily="34" charset="0"/>
              </a:rPr>
              <a:t>Failte</a:t>
            </a:r>
            <a:r>
              <a:rPr lang="en-GB" sz="2800" dirty="0" smtClean="0">
                <a:latin typeface="Mostra Nuova Light" panose="020B0302020202060302" pitchFamily="34" charset="0"/>
              </a:rPr>
              <a:t> Grou</a:t>
            </a:r>
            <a:r>
              <a:rPr lang="en-GB" sz="2800" dirty="0">
                <a:latin typeface="Mostra Nuova Light" panose="020B0302020202060302" pitchFamily="34" charset="0"/>
              </a:rPr>
              <a:t>p</a:t>
            </a:r>
            <a:endParaRPr lang="en-GB" sz="2800" dirty="0" smtClean="0">
              <a:latin typeface="Mostra Nuova Light" panose="020B0302020202060302" pitchFamily="34" charset="0"/>
            </a:endParaRPr>
          </a:p>
          <a:p>
            <a:pPr algn="ctr"/>
            <a:r>
              <a:rPr lang="en-GB" sz="2400" dirty="0" smtClean="0">
                <a:latin typeface="Mostra Nuova Light" panose="020B0302020202060302" pitchFamily="34" charset="0"/>
              </a:rPr>
              <a:t>Member of SWA Council</a:t>
            </a:r>
            <a:r>
              <a:rPr lang="en-GB" sz="2400" dirty="0">
                <a:latin typeface="Mostra Nuova Light" panose="020B0302020202060302" pitchFamily="34" charset="0"/>
              </a:rPr>
              <a:t> </a:t>
            </a:r>
            <a:r>
              <a:rPr lang="en-GB" sz="2400" dirty="0" smtClean="0">
                <a:latin typeface="Mostra Nuova Light" panose="020B0302020202060302" pitchFamily="34" charset="0"/>
              </a:rPr>
              <a:t>&amp; </a:t>
            </a:r>
          </a:p>
          <a:p>
            <a:pPr algn="ctr"/>
            <a:r>
              <a:rPr lang="en-GB" sz="2400" dirty="0" smtClean="0">
                <a:latin typeface="Mostra Nuova Light" panose="020B0302020202060302" pitchFamily="34" charset="0"/>
              </a:rPr>
              <a:t>Co-Chair SWA Foodservice Group</a:t>
            </a:r>
          </a:p>
          <a:p>
            <a:pPr algn="ctr"/>
            <a:r>
              <a:rPr lang="en-GB" sz="2400" dirty="0" smtClean="0">
                <a:latin typeface="Mostra Nuova Light" panose="020B0302020202060302" pitchFamily="34" charset="0"/>
              </a:rPr>
              <a:t>Board Member – Today’s Group</a:t>
            </a:r>
            <a:endParaRPr lang="en-GB" sz="2400" dirty="0">
              <a:latin typeface="Mostra Nuova Light" panose="020B0302020202060302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663" y="1826824"/>
            <a:ext cx="2997479" cy="916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120" y="1826824"/>
            <a:ext cx="1620786" cy="19466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15662" y="4304440"/>
            <a:ext cx="3908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Mostra Nuova Light" panose="020B0302020202060302" pitchFamily="34" charset="0"/>
              </a:rPr>
              <a:t>Angus Patterson</a:t>
            </a:r>
          </a:p>
          <a:p>
            <a:pPr algn="ctr"/>
            <a:r>
              <a:rPr lang="en-GB" sz="3600" dirty="0" smtClean="0">
                <a:latin typeface="Mostra Nuova Light" panose="020B0302020202060302" pitchFamily="34" charset="0"/>
              </a:rPr>
              <a:t>Operations Manager</a:t>
            </a:r>
            <a:endParaRPr lang="en-GB" sz="3600" dirty="0">
              <a:latin typeface="Mostra Nuova Light" panose="020B0302020202060302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924" y="1858978"/>
            <a:ext cx="1620786" cy="20056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688" y="2159986"/>
            <a:ext cx="3535041" cy="26491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8054" y="717527"/>
            <a:ext cx="115595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Mostra Nuova Light" panose="020B0302020202060302" pitchFamily="34" charset="0"/>
              </a:rPr>
              <a:t>The SWA Foodservice Group…….. Who are we</a:t>
            </a:r>
            <a:endParaRPr lang="en-GB" sz="4800" dirty="0">
              <a:latin typeface="Mostra Nuova Light" panose="020B0302020202060302" pitchFamily="34" charset="0"/>
            </a:endParaRPr>
          </a:p>
          <a:p>
            <a:endParaRPr lang="en-GB" dirty="0" smtClean="0">
              <a:latin typeface="Mostra Nuova Light" panose="020B0302020202060302" pitchFamily="34" charset="0"/>
            </a:endParaRPr>
          </a:p>
          <a:p>
            <a:endParaRPr lang="en-GB" dirty="0">
              <a:latin typeface="Mostra Nuova Light" panose="020B03020202020603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41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9" y="1477278"/>
            <a:ext cx="1799056" cy="24121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" y="5028682"/>
            <a:ext cx="2637139" cy="110848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86" y="3903590"/>
            <a:ext cx="4349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Mostra Nuova Light" panose="020B0302020202060302" pitchFamily="34" charset="0"/>
              </a:rPr>
              <a:t>Ross Brown</a:t>
            </a:r>
          </a:p>
          <a:p>
            <a:r>
              <a:rPr lang="en-GB" sz="2400" dirty="0" smtClean="0">
                <a:latin typeface="Mostra Nuova Light" panose="020B0302020202060302" pitchFamily="34" charset="0"/>
              </a:rPr>
              <a:t>Channel Controller - Foodservice</a:t>
            </a:r>
          </a:p>
          <a:p>
            <a:r>
              <a:rPr lang="en-GB" sz="2400" dirty="0" smtClean="0">
                <a:latin typeface="Mostra Nuova Light" panose="020B0302020202060302" pitchFamily="34" charset="0"/>
              </a:rPr>
              <a:t>Co-Chair SWA Foodservice Grou</a:t>
            </a:r>
            <a:r>
              <a:rPr lang="en-GB" sz="2400" dirty="0">
                <a:latin typeface="Mostra Nuova Light" panose="020B0302020202060302" pitchFamily="34" charset="0"/>
              </a:rPr>
              <a:t>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88523" y="3901815"/>
            <a:ext cx="4349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>
                <a:latin typeface="Mostra Nuova Light" panose="020B0302020202060302" pitchFamily="34" charset="0"/>
              </a:rPr>
              <a:t>John Taylor</a:t>
            </a:r>
          </a:p>
          <a:p>
            <a:pPr algn="r"/>
            <a:r>
              <a:rPr lang="en-GB" sz="2400" dirty="0" smtClean="0">
                <a:latin typeface="Mostra Nuova Light" panose="020B0302020202060302" pitchFamily="34" charset="0"/>
              </a:rPr>
              <a:t>Regional Sales Manager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939" y="1477278"/>
            <a:ext cx="1777162" cy="24413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8394" y="5028682"/>
            <a:ext cx="2975993" cy="11264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8054" y="717527"/>
            <a:ext cx="115595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Mostra Nuova Light" panose="020B0302020202060302" pitchFamily="34" charset="0"/>
              </a:rPr>
              <a:t>The SWA Foodservice Group…….. Who are we</a:t>
            </a:r>
            <a:endParaRPr lang="en-GB" sz="4800" dirty="0">
              <a:latin typeface="Mostra Nuova Light" panose="020B0302020202060302" pitchFamily="34" charset="0"/>
            </a:endParaRPr>
          </a:p>
          <a:p>
            <a:endParaRPr lang="en-GB" dirty="0" smtClean="0">
              <a:latin typeface="Mostra Nuova Light" panose="020B0302020202060302" pitchFamily="34" charset="0"/>
            </a:endParaRPr>
          </a:p>
          <a:p>
            <a:endParaRPr lang="en-GB" dirty="0">
              <a:latin typeface="Mostra Nuova Light" panose="020B0302020202060302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55" y="5037990"/>
            <a:ext cx="2099256" cy="10898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055" y="1490680"/>
            <a:ext cx="1799056" cy="23987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98225" y="3918608"/>
            <a:ext cx="2794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Mostra Nuova Light" panose="020B0302020202060302" pitchFamily="34" charset="0"/>
              </a:rPr>
              <a:t>Margaret Smith</a:t>
            </a:r>
          </a:p>
          <a:p>
            <a:pPr algn="ctr"/>
            <a:r>
              <a:rPr lang="en-GB" sz="2400" dirty="0" smtClean="0">
                <a:latin typeface="Mostra Nuova Light" panose="020B0302020202060302" pitchFamily="34" charset="0"/>
              </a:rPr>
              <a:t>Director</a:t>
            </a:r>
          </a:p>
        </p:txBody>
      </p:sp>
    </p:spTree>
    <p:extLst>
      <p:ext uri="{BB962C8B-B14F-4D97-AF65-F5344CB8AC3E}">
        <p14:creationId xmlns:p14="http://schemas.microsoft.com/office/powerpoint/2010/main" val="401015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WA Bridging the Gap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558</Words>
  <Application>Microsoft Office PowerPoint</Application>
  <PresentationFormat>Widescreen</PresentationFormat>
  <Paragraphs>115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Mostra Nuova Light</vt:lpstr>
      <vt:lpstr>Wingdings</vt:lpstr>
      <vt:lpstr>Arial</vt:lpstr>
      <vt:lpstr>DFKai-SB</vt:lpstr>
      <vt:lpstr>Calibri</vt:lpstr>
      <vt:lpstr>SWA Bridging the Gap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norman</dc:creator>
  <cp:lastModifiedBy>Ross Brown</cp:lastModifiedBy>
  <cp:revision>54</cp:revision>
  <dcterms:created xsi:type="dcterms:W3CDTF">2017-04-21T13:00:52Z</dcterms:created>
  <dcterms:modified xsi:type="dcterms:W3CDTF">2017-10-12T11:24:09Z</dcterms:modified>
</cp:coreProperties>
</file>