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2" r:id="rId2"/>
    <p:sldId id="261" r:id="rId3"/>
    <p:sldId id="260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stra Nuova Light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BAE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22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24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40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3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01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460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F8DD1-7263-4C91-BA6D-C01FF88716E6}"/>
              </a:ext>
            </a:extLst>
          </p:cNvPr>
          <p:cNvSpPr/>
          <p:nvPr/>
        </p:nvSpPr>
        <p:spPr>
          <a:xfrm>
            <a:off x="493018" y="2816940"/>
            <a:ext cx="3765755" cy="1489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6CF47-BCF5-4D1A-B2EA-7E6A0447F45B}"/>
              </a:ext>
            </a:extLst>
          </p:cNvPr>
          <p:cNvSpPr/>
          <p:nvPr/>
        </p:nvSpPr>
        <p:spPr>
          <a:xfrm>
            <a:off x="534622" y="3238567"/>
            <a:ext cx="3682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Get in contact!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B8DBD-7293-4871-A4D9-AD245BF27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28" y="1078399"/>
            <a:ext cx="2146226" cy="1113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8A5331-47A3-4D86-8DF9-AB0B56131BB4}"/>
              </a:ext>
            </a:extLst>
          </p:cNvPr>
          <p:cNvSpPr txBox="1"/>
          <p:nvPr/>
        </p:nvSpPr>
        <p:spPr>
          <a:xfrm>
            <a:off x="6558117" y="1293745"/>
            <a:ext cx="4471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www.hitscotland.co.uk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692B64-B0CC-4B08-82A0-101E00FE2D6B}"/>
              </a:ext>
            </a:extLst>
          </p:cNvPr>
          <p:cNvSpPr txBox="1"/>
          <p:nvPr/>
        </p:nvSpPr>
        <p:spPr>
          <a:xfrm>
            <a:off x="5166797" y="4736141"/>
            <a:ext cx="6842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david.cochrance@hitscotland.co.uk</a:t>
            </a:r>
          </a:p>
        </p:txBody>
      </p:sp>
      <p:pic>
        <p:nvPicPr>
          <p:cNvPr id="1026" name="Picture 2" descr="Image result for facebook logo">
            <a:extLst>
              <a:ext uri="{FF2B5EF4-FFF2-40B4-BE49-F238E27FC236}">
                <a16:creationId xmlns:a16="http://schemas.microsoft.com/office/drawing/2014/main" id="{8D1F2834-3655-4A3A-98D0-4CABD1A8F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91" y="2266452"/>
            <a:ext cx="917780" cy="91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witter logo">
            <a:extLst>
              <a:ext uri="{FF2B5EF4-FFF2-40B4-BE49-F238E27FC236}">
                <a16:creationId xmlns:a16="http://schemas.microsoft.com/office/drawing/2014/main" id="{B6574B9E-FE80-4C45-886E-0B71D920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923" y="2296219"/>
            <a:ext cx="1171565" cy="9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6FFD9FEC-7C36-4DD5-BC10-71D895E7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624" y="2156684"/>
            <a:ext cx="1232028" cy="12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FF7C7D-5D13-4618-A8F5-0C582E696CBF}"/>
              </a:ext>
            </a:extLst>
          </p:cNvPr>
          <p:cNvSpPr txBox="1"/>
          <p:nvPr/>
        </p:nvSpPr>
        <p:spPr>
          <a:xfrm>
            <a:off x="7123003" y="3662985"/>
            <a:ext cx="224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@</a:t>
            </a:r>
            <a:r>
              <a:rPr lang="en-GB" sz="2800" dirty="0" err="1"/>
              <a:t>HITScotland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42285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2587110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Mostra Nuova Light" panose="020B0302020202060302" pitchFamily="34" charset="0"/>
              </a:rPr>
              <a:t>David Cochrane</a:t>
            </a:r>
          </a:p>
          <a:p>
            <a:r>
              <a:rPr lang="en-GB" dirty="0">
                <a:latin typeface="Mostra Nuova Light" panose="020B0302020202060302" pitchFamily="34" charset="0"/>
              </a:rPr>
              <a:t>Chief Executive</a:t>
            </a:r>
          </a:p>
          <a:p>
            <a:r>
              <a:rPr lang="en-GB" dirty="0">
                <a:latin typeface="Mostra Nuova Light" panose="020B0302020202060302" pitchFamily="34" charset="0"/>
              </a:rPr>
              <a:t>HIT Scotland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66378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BAE7FA"/>
                </a:solidFill>
                <a:latin typeface="Mostra Nuova Light" panose="020B0302020202060302" pitchFamily="34" charset="0"/>
              </a:rPr>
              <a:t>A JOB FOR LIFE, NOT JUST FOR XMAS!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AE5F9-CA19-4E85-A1E9-EBB629B39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8" y="4751513"/>
            <a:ext cx="2564097" cy="133053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02067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9DBB29-8A4F-417F-9768-45BD5AE479C6}"/>
              </a:ext>
            </a:extLst>
          </p:cNvPr>
          <p:cNvSpPr txBox="1"/>
          <p:nvPr/>
        </p:nvSpPr>
        <p:spPr>
          <a:xfrm>
            <a:off x="3977148" y="866095"/>
            <a:ext cx="77232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 Hospitality/Tourism sector – 25,000 businesses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Direct Employees – 245,000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 Challenges in Scotland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Image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Retention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Chefs!</a:t>
            </a:r>
          </a:p>
          <a:p>
            <a:pPr lvl="1"/>
            <a:r>
              <a:rPr lang="en-GB" sz="2800" dirty="0"/>
              <a:t>Also – Business rates, apprenticeship levy, living wage – a number of Global issues!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Solutions!</a:t>
            </a:r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BF8DD1-7263-4C91-BA6D-C01FF88716E6}"/>
              </a:ext>
            </a:extLst>
          </p:cNvPr>
          <p:cNvSpPr/>
          <p:nvPr/>
        </p:nvSpPr>
        <p:spPr>
          <a:xfrm>
            <a:off x="663677" y="2979175"/>
            <a:ext cx="2541639" cy="1592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6CF47-BCF5-4D1A-B2EA-7E6A0447F45B}"/>
              </a:ext>
            </a:extLst>
          </p:cNvPr>
          <p:cNvSpPr/>
          <p:nvPr/>
        </p:nvSpPr>
        <p:spPr>
          <a:xfrm>
            <a:off x="619433" y="3175423"/>
            <a:ext cx="2541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The</a:t>
            </a:r>
          </a:p>
          <a:p>
            <a:pPr algn="ctr"/>
            <a:r>
              <a:rPr lang="en-GB" sz="3600" dirty="0"/>
              <a:t>Industry</a:t>
            </a:r>
          </a:p>
        </p:txBody>
      </p:sp>
    </p:spTree>
    <p:extLst>
      <p:ext uri="{BB962C8B-B14F-4D97-AF65-F5344CB8AC3E}">
        <p14:creationId xmlns:p14="http://schemas.microsoft.com/office/powerpoint/2010/main" val="285752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F8DD1-7263-4C91-BA6D-C01FF88716E6}"/>
              </a:ext>
            </a:extLst>
          </p:cNvPr>
          <p:cNvSpPr/>
          <p:nvPr/>
        </p:nvSpPr>
        <p:spPr>
          <a:xfrm>
            <a:off x="705377" y="3072650"/>
            <a:ext cx="2541638" cy="22368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6CF47-BCF5-4D1A-B2EA-7E6A0447F45B}"/>
              </a:ext>
            </a:extLst>
          </p:cNvPr>
          <p:cNvSpPr/>
          <p:nvPr/>
        </p:nvSpPr>
        <p:spPr>
          <a:xfrm>
            <a:off x="648929" y="3259083"/>
            <a:ext cx="25416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Year of Young People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0882D-3B1D-4396-8B17-71629CC02542}"/>
              </a:ext>
            </a:extLst>
          </p:cNvPr>
          <p:cNvSpPr txBox="1"/>
          <p:nvPr/>
        </p:nvSpPr>
        <p:spPr>
          <a:xfrm>
            <a:off x="5068529" y="1406152"/>
            <a:ext cx="6048388" cy="331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Assisting people</a:t>
            </a:r>
          </a:p>
          <a:p>
            <a:pPr algn="ctr"/>
            <a:r>
              <a:rPr lang="en-GB" sz="4800" dirty="0"/>
              <a:t>to be the best</a:t>
            </a:r>
          </a:p>
          <a:p>
            <a:pPr algn="ctr"/>
            <a:r>
              <a:rPr lang="en-GB" sz="4800" dirty="0"/>
              <a:t>they can be within Scottish Hospitality!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29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F8DD1-7263-4C91-BA6D-C01FF88716E6}"/>
              </a:ext>
            </a:extLst>
          </p:cNvPr>
          <p:cNvSpPr/>
          <p:nvPr/>
        </p:nvSpPr>
        <p:spPr>
          <a:xfrm>
            <a:off x="436807" y="2755139"/>
            <a:ext cx="3765755" cy="2423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6CF47-BCF5-4D1A-B2EA-7E6A0447F45B}"/>
              </a:ext>
            </a:extLst>
          </p:cNvPr>
          <p:cNvSpPr/>
          <p:nvPr/>
        </p:nvSpPr>
        <p:spPr>
          <a:xfrm>
            <a:off x="524570" y="3019631"/>
            <a:ext cx="35902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EVENTS</a:t>
            </a:r>
          </a:p>
          <a:p>
            <a:pPr algn="ctr"/>
            <a:r>
              <a:rPr lang="en-GB" sz="3600" dirty="0"/>
              <a:t>Giving customers</a:t>
            </a:r>
          </a:p>
          <a:p>
            <a:pPr algn="ctr"/>
            <a:r>
              <a:rPr lang="en-GB" sz="3600" dirty="0"/>
              <a:t>what they want!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0C78F9D-342E-43FA-B210-2A039E27B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54" y="999048"/>
            <a:ext cx="3105162" cy="225830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2F735D-E6B3-4983-AC66-CBF001A7C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99" y="745860"/>
            <a:ext cx="3037011" cy="1950869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E5AD31-7D7A-43F7-A124-D7A58027F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18" y="3503335"/>
            <a:ext cx="3173700" cy="211580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FB7FC3-5CCE-4B24-A50C-99B1A0528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70" y="2969209"/>
            <a:ext cx="2999913" cy="1995512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281016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9DBB29-8A4F-417F-9768-45BD5AE479C6}"/>
              </a:ext>
            </a:extLst>
          </p:cNvPr>
          <p:cNvSpPr txBox="1"/>
          <p:nvPr/>
        </p:nvSpPr>
        <p:spPr>
          <a:xfrm>
            <a:off x="4675237" y="1170895"/>
            <a:ext cx="70939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1 event in ’94, now 27 per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Industry 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Voluntary committees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Fundraising – tickets/raffles/auctions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Market driven - geographical</a:t>
            </a:r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BF8DD1-7263-4C91-BA6D-C01FF88716E6}"/>
              </a:ext>
            </a:extLst>
          </p:cNvPr>
          <p:cNvSpPr/>
          <p:nvPr/>
        </p:nvSpPr>
        <p:spPr>
          <a:xfrm>
            <a:off x="437536" y="3032303"/>
            <a:ext cx="3126658" cy="1592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6CF47-BCF5-4D1A-B2EA-7E6A0447F45B}"/>
              </a:ext>
            </a:extLst>
          </p:cNvPr>
          <p:cNvSpPr/>
          <p:nvPr/>
        </p:nvSpPr>
        <p:spPr>
          <a:xfrm>
            <a:off x="437536" y="3165676"/>
            <a:ext cx="3126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Event</a:t>
            </a:r>
          </a:p>
          <a:p>
            <a:pPr algn="ctr"/>
            <a:r>
              <a:rPr lang="en-GB" sz="3600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73451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F8DD1-7263-4C91-BA6D-C01FF88716E6}"/>
              </a:ext>
            </a:extLst>
          </p:cNvPr>
          <p:cNvSpPr/>
          <p:nvPr/>
        </p:nvSpPr>
        <p:spPr>
          <a:xfrm>
            <a:off x="466667" y="2872852"/>
            <a:ext cx="3765755" cy="26350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6CF47-BCF5-4D1A-B2EA-7E6A0447F45B}"/>
              </a:ext>
            </a:extLst>
          </p:cNvPr>
          <p:cNvSpPr/>
          <p:nvPr/>
        </p:nvSpPr>
        <p:spPr>
          <a:xfrm>
            <a:off x="549877" y="3036213"/>
            <a:ext cx="35993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Challenges,</a:t>
            </a:r>
            <a:br>
              <a:rPr lang="en-GB" sz="3600" dirty="0"/>
            </a:br>
            <a:r>
              <a:rPr lang="en-GB" sz="3600" dirty="0"/>
              <a:t>networks, opportunities and collaborations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5CEBE3-79ED-45BA-A37C-E135E461E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153" y="711441"/>
            <a:ext cx="2172750" cy="289700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44C9BD-0DB9-47BB-800E-F26AC2912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7301" y="3392353"/>
            <a:ext cx="2980191" cy="223514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2D206E-B00F-4FD7-84CD-5B4682C33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15" y="3864075"/>
            <a:ext cx="2778928" cy="2084197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28B711CD-37CC-492A-A930-8C57151468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84" y="711441"/>
            <a:ext cx="2793935" cy="2095451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3916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F8DD1-7263-4C91-BA6D-C01FF88716E6}"/>
              </a:ext>
            </a:extLst>
          </p:cNvPr>
          <p:cNvSpPr/>
          <p:nvPr/>
        </p:nvSpPr>
        <p:spPr>
          <a:xfrm>
            <a:off x="576229" y="2605546"/>
            <a:ext cx="3631978" cy="1489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6CF47-BCF5-4D1A-B2EA-7E6A0447F45B}"/>
              </a:ext>
            </a:extLst>
          </p:cNvPr>
          <p:cNvSpPr/>
          <p:nvPr/>
        </p:nvSpPr>
        <p:spPr>
          <a:xfrm>
            <a:off x="576228" y="3092735"/>
            <a:ext cx="3631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Scholarships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2D8A4-596A-4231-B9E2-FFEC6C8EC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42" y="707921"/>
            <a:ext cx="4393809" cy="5284839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731FCF-7370-4E14-92CA-01BBB1267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99" y="4449587"/>
            <a:ext cx="2182201" cy="13811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4724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9DBB29-8A4F-417F-9768-45BD5AE479C6}"/>
              </a:ext>
            </a:extLst>
          </p:cNvPr>
          <p:cNvSpPr txBox="1"/>
          <p:nvPr/>
        </p:nvSpPr>
        <p:spPr>
          <a:xfrm>
            <a:off x="4699817" y="993915"/>
            <a:ext cx="70939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Over 2000 Scholarships awarded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Over 12,000 Bursaries provided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Support for craft skills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Bespoke Scholarships at all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Emerging Talent – any age!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Local, national and international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When did you last update your skills and knowledge!!?</a:t>
            </a:r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BF8DD1-7263-4C91-BA6D-C01FF88716E6}"/>
              </a:ext>
            </a:extLst>
          </p:cNvPr>
          <p:cNvSpPr/>
          <p:nvPr/>
        </p:nvSpPr>
        <p:spPr>
          <a:xfrm>
            <a:off x="437536" y="3032303"/>
            <a:ext cx="3126658" cy="1592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6CF47-BCF5-4D1A-B2EA-7E6A0447F45B}"/>
              </a:ext>
            </a:extLst>
          </p:cNvPr>
          <p:cNvSpPr/>
          <p:nvPr/>
        </p:nvSpPr>
        <p:spPr>
          <a:xfrm>
            <a:off x="437536" y="3165676"/>
            <a:ext cx="3126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Scholarships and bursaries</a:t>
            </a:r>
          </a:p>
        </p:txBody>
      </p:sp>
    </p:spTree>
    <p:extLst>
      <p:ext uri="{BB962C8B-B14F-4D97-AF65-F5344CB8AC3E}">
        <p14:creationId xmlns:p14="http://schemas.microsoft.com/office/powerpoint/2010/main" val="508180897"/>
      </p:ext>
    </p:extLst>
  </p:cSld>
  <p:clrMapOvr>
    <a:masterClrMapping/>
  </p:clrMapOvr>
</p:sld>
</file>

<file path=ppt/theme/theme1.xml><?xml version="1.0" encoding="utf-8"?>
<a:theme xmlns:a="http://schemas.openxmlformats.org/drawingml/2006/main" name="SWA Bridging the Gap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174</Words>
  <Application>Microsoft Office PowerPoint</Application>
  <PresentationFormat>Widescreen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Arial</vt:lpstr>
      <vt:lpstr>Mostra Nuova Light</vt:lpstr>
      <vt:lpstr>SWA Bridging the Gap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norman</dc:creator>
  <cp:lastModifiedBy>Gerry Clark</cp:lastModifiedBy>
  <cp:revision>26</cp:revision>
  <dcterms:created xsi:type="dcterms:W3CDTF">2017-04-21T13:00:52Z</dcterms:created>
  <dcterms:modified xsi:type="dcterms:W3CDTF">2017-10-12T15:24:07Z</dcterms:modified>
</cp:coreProperties>
</file>