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62" r:id="rId2"/>
    <p:sldId id="261" r:id="rId3"/>
    <p:sldId id="279" r:id="rId4"/>
    <p:sldId id="277" r:id="rId5"/>
    <p:sldId id="278" r:id="rId6"/>
    <p:sldId id="281" r:id="rId7"/>
    <p:sldId id="280" r:id="rId8"/>
    <p:sldId id="266" r:id="rId9"/>
    <p:sldId id="269" r:id="rId10"/>
    <p:sldId id="260" r:id="rId11"/>
    <p:sldId id="284" r:id="rId12"/>
    <p:sldId id="275" r:id="rId13"/>
    <p:sldId id="276" r:id="rId14"/>
    <p:sldId id="282" r:id="rId15"/>
    <p:sldId id="283" r:id="rId16"/>
  </p:sldIdLst>
  <p:sldSz cx="12192000" cy="6858000"/>
  <p:notesSz cx="6858000" cy="9144000"/>
  <p:embeddedFontLst>
    <p:embeddedFont>
      <p:font typeface="MS PGothic" panose="020B0600070205080204" pitchFamily="34" charset="-128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Mostra Nuova Light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BA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67DAF-9958-43D4-AEFD-9775427D42DD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AF367-4F73-49DC-B253-CCFC32586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266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24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40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3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8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5122333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780" y="2478545"/>
            <a:ext cx="6688667" cy="92668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8554" y="3439656"/>
            <a:ext cx="6110111" cy="3009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grpSp>
        <p:nvGrpSpPr>
          <p:cNvPr id="298" name="Group 297"/>
          <p:cNvGrpSpPr/>
          <p:nvPr userDrawn="1"/>
        </p:nvGrpSpPr>
        <p:grpSpPr>
          <a:xfrm>
            <a:off x="-372849" y="5881912"/>
            <a:ext cx="12966468" cy="769444"/>
            <a:chOff x="-279637" y="5881912"/>
            <a:chExt cx="9724851" cy="769444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-279637" y="6150384"/>
              <a:ext cx="9724851" cy="282420"/>
              <a:chOff x="-279637" y="6150384"/>
              <a:chExt cx="9724851" cy="282420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262898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59630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66166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72703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69435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75971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82507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279239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85775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92311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89043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95580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02116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98848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05384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1920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08652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15188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21724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18456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324993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31529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328261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34797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84464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81195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87732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94268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91000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97536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04072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00804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07340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13877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10608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17145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23681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20413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26949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33485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30217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36753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43290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40022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46558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53094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49826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56362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19768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16500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23036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29572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426304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32840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39377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36109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442645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449181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45913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41333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338065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44601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351138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47869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54406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60942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57674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64210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70746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367478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374014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380551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77282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83819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90355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387087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393623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00159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96891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03427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409964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406696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413232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-27963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-21427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-24695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-18159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-11623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-14891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-8355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-1818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-5086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449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7985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4717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11253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17790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14521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1058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06029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02761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09297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15833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12565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19101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25637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122369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28906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35442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32174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38710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45246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41978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48514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155050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51782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158319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64855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61587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168123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74659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171391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177927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7594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24326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30862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37398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34130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40666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47203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43934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50471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7007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53739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60275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66811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63543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0079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76616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73348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79884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86420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83152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89688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96224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92956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99492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805698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802430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808966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815502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812234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818770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825307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822039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828575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835111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831843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838379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844915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841647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848183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854720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851452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857988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64524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861256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867792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874328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871060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877597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727263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723995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730531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737067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733799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740336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746872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43604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750140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756676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753408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759944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766481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763212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769749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776285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773017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779553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786089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782821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89357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795894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792625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799162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884133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880865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887401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893937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890669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897205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903741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900473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907010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913546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910278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491959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488691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495227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501763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498495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505031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511567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508299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514835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521372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518104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524640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531176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527908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534444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540980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537712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544249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550785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547517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554053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560589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557321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563857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452741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456009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462546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459277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465814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472350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469082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475618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482154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478886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485422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648828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645560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652096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658633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655365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661901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668437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665169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671705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678241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674973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681509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688046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684778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691314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697850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694582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701118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707654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704386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710923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717459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>
                <a:off x="714191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720727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570393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567125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573662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580198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576930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583466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>
                <a:off x="590002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586734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>
                <a:off x="593270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5998070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596538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603075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609611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606343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612879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6194157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6161476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6226838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6292201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6259519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6324882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6390244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6357563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6422925" y="6150384"/>
                <a:ext cx="309751" cy="282420"/>
              </a:xfrm>
              <a:prstGeom prst="line">
                <a:avLst/>
              </a:prstGeom>
              <a:ln w="635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5" name="Group 294"/>
            <p:cNvGrpSpPr/>
            <p:nvPr userDrawn="1"/>
          </p:nvGrpSpPr>
          <p:grpSpPr>
            <a:xfrm>
              <a:off x="370555" y="5881912"/>
              <a:ext cx="769444" cy="769444"/>
              <a:chOff x="577829" y="3393592"/>
              <a:chExt cx="1617652" cy="1617652"/>
            </a:xfrm>
          </p:grpSpPr>
          <p:sp>
            <p:nvSpPr>
              <p:cNvPr id="296" name="Oval 25"/>
              <p:cNvSpPr/>
              <p:nvPr userDrawn="1"/>
            </p:nvSpPr>
            <p:spPr>
              <a:xfrm rot="13500000">
                <a:off x="577829" y="3393592"/>
                <a:ext cx="1617652" cy="1617652"/>
              </a:xfrm>
              <a:custGeom>
                <a:avLst/>
                <a:gdLst/>
                <a:ahLst/>
                <a:cxnLst/>
                <a:rect l="l" t="t" r="r" b="b"/>
                <a:pathLst>
                  <a:path w="1578156" h="1578155">
                    <a:moveTo>
                      <a:pt x="1345684" y="1347040"/>
                    </a:moveTo>
                    <a:cubicBezTo>
                      <a:pt x="1305445" y="1387279"/>
                      <a:pt x="1260576" y="1415269"/>
                      <a:pt x="1220562" y="1427994"/>
                    </a:cubicBezTo>
                    <a:lnTo>
                      <a:pt x="1197266" y="1431058"/>
                    </a:lnTo>
                    <a:lnTo>
                      <a:pt x="1189553" y="1456685"/>
                    </a:lnTo>
                    <a:lnTo>
                      <a:pt x="1132391" y="1454128"/>
                    </a:lnTo>
                    <a:lnTo>
                      <a:pt x="1087898" y="1500206"/>
                    </a:lnTo>
                    <a:lnTo>
                      <a:pt x="1017882" y="1505790"/>
                    </a:lnTo>
                    <a:lnTo>
                      <a:pt x="984182" y="1544610"/>
                    </a:lnTo>
                    <a:lnTo>
                      <a:pt x="951070" y="1527814"/>
                    </a:lnTo>
                    <a:lnTo>
                      <a:pt x="926171" y="1546924"/>
                    </a:lnTo>
                    <a:cubicBezTo>
                      <a:pt x="888878" y="1566220"/>
                      <a:pt x="837359" y="1578155"/>
                      <a:pt x="780453" y="1578155"/>
                    </a:cubicBezTo>
                    <a:cubicBezTo>
                      <a:pt x="723546" y="1578155"/>
                      <a:pt x="672027" y="1566220"/>
                      <a:pt x="634734" y="1546924"/>
                    </a:cubicBezTo>
                    <a:lnTo>
                      <a:pt x="614874" y="1531681"/>
                    </a:lnTo>
                    <a:lnTo>
                      <a:pt x="597404" y="1541148"/>
                    </a:lnTo>
                    <a:lnTo>
                      <a:pt x="558641" y="1499060"/>
                    </a:lnTo>
                    <a:lnTo>
                      <a:pt x="494601" y="1500412"/>
                    </a:lnTo>
                    <a:lnTo>
                      <a:pt x="440981" y="1455045"/>
                    </a:lnTo>
                    <a:lnTo>
                      <a:pt x="389715" y="1458849"/>
                    </a:lnTo>
                    <a:lnTo>
                      <a:pt x="378791" y="1425842"/>
                    </a:lnTo>
                    <a:lnTo>
                      <a:pt x="348782" y="1421894"/>
                    </a:lnTo>
                    <a:cubicBezTo>
                      <a:pt x="308767" y="1409169"/>
                      <a:pt x="263899" y="1381179"/>
                      <a:pt x="223660" y="1340940"/>
                    </a:cubicBezTo>
                    <a:cubicBezTo>
                      <a:pt x="183421" y="1300701"/>
                      <a:pt x="155431" y="1255832"/>
                      <a:pt x="142706" y="1215818"/>
                    </a:cubicBezTo>
                    <a:lnTo>
                      <a:pt x="139701" y="1192981"/>
                    </a:lnTo>
                    <a:lnTo>
                      <a:pt x="119925" y="1187029"/>
                    </a:lnTo>
                    <a:lnTo>
                      <a:pt x="122482" y="1129867"/>
                    </a:lnTo>
                    <a:lnTo>
                      <a:pt x="76404" y="1085373"/>
                    </a:lnTo>
                    <a:lnTo>
                      <a:pt x="70820" y="1015359"/>
                    </a:lnTo>
                    <a:lnTo>
                      <a:pt x="32000" y="981658"/>
                    </a:lnTo>
                    <a:lnTo>
                      <a:pt x="46006" y="954046"/>
                    </a:lnTo>
                    <a:lnTo>
                      <a:pt x="31232" y="934796"/>
                    </a:lnTo>
                    <a:cubicBezTo>
                      <a:pt x="11936" y="897504"/>
                      <a:pt x="0" y="845985"/>
                      <a:pt x="0" y="789078"/>
                    </a:cubicBezTo>
                    <a:cubicBezTo>
                      <a:pt x="0" y="732171"/>
                      <a:pt x="11936" y="680652"/>
                      <a:pt x="31232" y="643360"/>
                    </a:cubicBezTo>
                    <a:lnTo>
                      <a:pt x="49509" y="619545"/>
                    </a:lnTo>
                    <a:lnTo>
                      <a:pt x="35609" y="593896"/>
                    </a:lnTo>
                    <a:lnTo>
                      <a:pt x="77697" y="555133"/>
                    </a:lnTo>
                    <a:lnTo>
                      <a:pt x="76346" y="491093"/>
                    </a:lnTo>
                    <a:lnTo>
                      <a:pt x="121712" y="437472"/>
                    </a:lnTo>
                    <a:lnTo>
                      <a:pt x="117908" y="386206"/>
                    </a:lnTo>
                    <a:lnTo>
                      <a:pt x="146090" y="376880"/>
                    </a:lnTo>
                    <a:lnTo>
                      <a:pt x="148805" y="356237"/>
                    </a:lnTo>
                    <a:cubicBezTo>
                      <a:pt x="161530" y="316223"/>
                      <a:pt x="189520" y="271354"/>
                      <a:pt x="229759" y="231115"/>
                    </a:cubicBezTo>
                    <a:cubicBezTo>
                      <a:pt x="269998" y="190876"/>
                      <a:pt x="314867" y="162886"/>
                      <a:pt x="354882" y="150161"/>
                    </a:cubicBezTo>
                    <a:lnTo>
                      <a:pt x="381737" y="146628"/>
                    </a:lnTo>
                    <a:lnTo>
                      <a:pt x="390526" y="118195"/>
                    </a:lnTo>
                    <a:lnTo>
                      <a:pt x="447667" y="121175"/>
                    </a:lnTo>
                    <a:lnTo>
                      <a:pt x="492501" y="75428"/>
                    </a:lnTo>
                    <a:lnTo>
                      <a:pt x="562556" y="70363"/>
                    </a:lnTo>
                    <a:lnTo>
                      <a:pt x="596543" y="31794"/>
                    </a:lnTo>
                    <a:lnTo>
                      <a:pt x="618932" y="43360"/>
                    </a:lnTo>
                    <a:lnTo>
                      <a:pt x="634735" y="31232"/>
                    </a:lnTo>
                    <a:cubicBezTo>
                      <a:pt x="672027" y="11936"/>
                      <a:pt x="723546" y="0"/>
                      <a:pt x="780452" y="0"/>
                    </a:cubicBezTo>
                    <a:cubicBezTo>
                      <a:pt x="837359" y="0"/>
                      <a:pt x="888878" y="11935"/>
                      <a:pt x="926170" y="31232"/>
                    </a:cubicBezTo>
                    <a:lnTo>
                      <a:pt x="947459" y="47570"/>
                    </a:lnTo>
                    <a:lnTo>
                      <a:pt x="976632" y="32038"/>
                    </a:lnTo>
                    <a:lnTo>
                      <a:pt x="1015083" y="74412"/>
                    </a:lnTo>
                    <a:lnTo>
                      <a:pt x="1079131" y="73536"/>
                    </a:lnTo>
                    <a:lnTo>
                      <a:pt x="1132414" y="119299"/>
                    </a:lnTo>
                    <a:lnTo>
                      <a:pt x="1183707" y="115874"/>
                    </a:lnTo>
                    <a:lnTo>
                      <a:pt x="1191843" y="141086"/>
                    </a:lnTo>
                    <a:lnTo>
                      <a:pt x="1214462" y="144061"/>
                    </a:lnTo>
                    <a:cubicBezTo>
                      <a:pt x="1254477" y="156786"/>
                      <a:pt x="1299346" y="184776"/>
                      <a:pt x="1339584" y="225015"/>
                    </a:cubicBezTo>
                    <a:cubicBezTo>
                      <a:pt x="1379823" y="265254"/>
                      <a:pt x="1407813" y="310123"/>
                      <a:pt x="1420538" y="350138"/>
                    </a:cubicBezTo>
                    <a:lnTo>
                      <a:pt x="1424741" y="382082"/>
                    </a:lnTo>
                    <a:lnTo>
                      <a:pt x="1458415" y="392490"/>
                    </a:lnTo>
                    <a:lnTo>
                      <a:pt x="1455435" y="449632"/>
                    </a:lnTo>
                    <a:lnTo>
                      <a:pt x="1501182" y="494465"/>
                    </a:lnTo>
                    <a:lnTo>
                      <a:pt x="1506247" y="564520"/>
                    </a:lnTo>
                    <a:lnTo>
                      <a:pt x="1544816" y="598507"/>
                    </a:lnTo>
                    <a:lnTo>
                      <a:pt x="1531816" y="623674"/>
                    </a:lnTo>
                    <a:lnTo>
                      <a:pt x="1546924" y="643360"/>
                    </a:lnTo>
                    <a:cubicBezTo>
                      <a:pt x="1566221" y="680652"/>
                      <a:pt x="1578156" y="732171"/>
                      <a:pt x="1578156" y="789078"/>
                    </a:cubicBezTo>
                    <a:cubicBezTo>
                      <a:pt x="1578156" y="853098"/>
                      <a:pt x="1563050" y="910299"/>
                      <a:pt x="1539352" y="948096"/>
                    </a:cubicBezTo>
                    <a:lnTo>
                      <a:pt x="1530862" y="958050"/>
                    </a:lnTo>
                    <a:lnTo>
                      <a:pt x="1542474" y="979859"/>
                    </a:lnTo>
                    <a:lnTo>
                      <a:pt x="1500099" y="1018310"/>
                    </a:lnTo>
                    <a:lnTo>
                      <a:pt x="1500976" y="1082358"/>
                    </a:lnTo>
                    <a:lnTo>
                      <a:pt x="1455213" y="1135640"/>
                    </a:lnTo>
                    <a:lnTo>
                      <a:pt x="1458638" y="1186933"/>
                    </a:lnTo>
                    <a:lnTo>
                      <a:pt x="1430025" y="1196168"/>
                    </a:lnTo>
                    <a:lnTo>
                      <a:pt x="1426638" y="1221917"/>
                    </a:lnTo>
                    <a:cubicBezTo>
                      <a:pt x="1413913" y="1261932"/>
                      <a:pt x="1385923" y="1306801"/>
                      <a:pt x="1345684" y="134704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297" name="Picture 296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08365" y="3860800"/>
                <a:ext cx="1003300" cy="736600"/>
              </a:xfrm>
              <a:prstGeom prst="rect">
                <a:avLst/>
              </a:prstGeom>
            </p:spPr>
          </p:pic>
        </p:grpSp>
      </p:grpSp>
      <p:pic>
        <p:nvPicPr>
          <p:cNvPr id="299" name="Picture 29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120" y="5995344"/>
            <a:ext cx="1580000" cy="592500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60" y="6046484"/>
            <a:ext cx="1950827" cy="5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01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4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" y="696730"/>
            <a:ext cx="3717758" cy="533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80" y="696730"/>
            <a:ext cx="3657610" cy="516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4779" y="5736268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093116" y="5557191"/>
            <a:ext cx="709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775087" y="1129876"/>
            <a:ext cx="437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Mostra Nuova Light" panose="020B0604020202020204" charset="0"/>
              </a:rPr>
              <a:t>Think Local… </a:t>
            </a:r>
            <a:endParaRPr lang="en-GB" sz="3200" b="1" dirty="0">
              <a:latin typeface="Mostra Nuova Light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5939" y="2175679"/>
            <a:ext cx="35040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Consumer demand in local, artisan products continues to grow.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In response we’ve listed many new craft ales, ciders and whiskies which reflecting Scotland’s  regional diversity.</a:t>
            </a:r>
          </a:p>
          <a:p>
            <a:pPr lvl="1"/>
            <a:endParaRPr lang="en-GB" dirty="0" smtClean="0">
              <a:latin typeface="Mostra Nuova Light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2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755"/>
          <a:stretch/>
        </p:blipFill>
        <p:spPr>
          <a:xfrm>
            <a:off x="7864708" y="1420281"/>
            <a:ext cx="3686336" cy="420554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59877" y="992905"/>
            <a:ext cx="766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Mostra Nuova Light" panose="020B0604020202020204" charset="0"/>
              </a:rPr>
              <a:t>Making Wine Easy - Our People</a:t>
            </a:r>
            <a:endParaRPr lang="en-GB" sz="3200" b="1" dirty="0">
              <a:latin typeface="Mostra Nuova Light" panose="020B060402020202020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4535" y="1755278"/>
            <a:ext cx="429416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We passionately believe in making wine easy for our customers.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Our dedicated category </a:t>
            </a:r>
            <a:r>
              <a:rPr lang="en-GB" dirty="0">
                <a:latin typeface="Mostra Nuova Light" panose="020B0604020202020204" charset="0"/>
              </a:rPr>
              <a:t>management </a:t>
            </a:r>
            <a:r>
              <a:rPr lang="en-GB" dirty="0" smtClean="0">
                <a:latin typeface="Mostra Nuova Light" panose="020B0604020202020204" charset="0"/>
              </a:rPr>
              <a:t>team work in partnership with customers to maximise profit in their businesses utilising: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Bespoke staff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Advice on wine list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Consumer tastings and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Merchandising tips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Staff incentives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Promotional calendars</a:t>
            </a:r>
            <a:endParaRPr lang="en-GB" dirty="0">
              <a:latin typeface="Mostra Nuova Light" panose="020B0604020202020204" charset="0"/>
            </a:endParaRPr>
          </a:p>
          <a:p>
            <a:endParaRPr lang="en-GB" dirty="0">
              <a:latin typeface="Mostra Nuova Light" panose="020B0604020202020204" charset="0"/>
            </a:endParaRP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" y="666227"/>
            <a:ext cx="881791" cy="9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235" y="1499461"/>
            <a:ext cx="776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4"/>
                </a:solidFill>
                <a:latin typeface="DIN-Bold"/>
                <a:ea typeface="ＭＳ Ｐゴシック" charset="0"/>
                <a:cs typeface="Georgia"/>
              </a:rPr>
              <a:t>	</a:t>
            </a:r>
            <a:r>
              <a:rPr lang="en-GB" sz="3200" b="1" dirty="0" smtClean="0">
                <a:latin typeface="Mostra Nuova Light" panose="020B0604020202020204" charset="0"/>
              </a:rPr>
              <a:t>Wine List Design – The Silent Salesman</a:t>
            </a:r>
            <a:endParaRPr lang="en-GB" sz="3200" b="1" dirty="0">
              <a:latin typeface="Mostra Nuova Light" panose="020B0604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1442" y="2414551"/>
            <a:ext cx="69736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Our customers sell better quality and more profitable wine by implementing compelling, bespoke wine lists utilising proven psychology and innovative creatives.</a:t>
            </a:r>
          </a:p>
          <a:p>
            <a:endParaRPr lang="en-GB" dirty="0" smtClean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We have a dedicated graphic designer in Bibendum’s marketing team giving us flexibility to turn around projects quickly.</a:t>
            </a:r>
          </a:p>
          <a:p>
            <a:endParaRPr lang="en-GB" dirty="0" smtClean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stra Nuova Light" panose="020B0604020202020204" charset="0"/>
              </a:rPr>
              <a:t>Whether it be a simple list from our templated bank or a bespoke piece of work – </a:t>
            </a:r>
            <a:r>
              <a:rPr lang="en-GB" dirty="0" err="1">
                <a:latin typeface="Mostra Nuova Light" panose="020B0604020202020204" charset="0"/>
              </a:rPr>
              <a:t>ViVAS</a:t>
            </a:r>
            <a:r>
              <a:rPr lang="en-GB" dirty="0">
                <a:latin typeface="Mostra Nuova Light" panose="020B0604020202020204" charset="0"/>
              </a:rPr>
              <a:t> design </a:t>
            </a:r>
            <a:r>
              <a:rPr lang="en-GB" dirty="0" smtClean="0">
                <a:latin typeface="Mostra Nuova Light" panose="020B0604020202020204" charset="0"/>
              </a:rPr>
              <a:t>delivers solutions which delight customers and make selling wine easier and more profitable.</a:t>
            </a: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227" t="24573" r="26725" b="20012"/>
          <a:stretch/>
        </p:blipFill>
        <p:spPr>
          <a:xfrm>
            <a:off x="9914013" y="695883"/>
            <a:ext cx="1949115" cy="2745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3983" t="11154" r="26632" b="13926"/>
          <a:stretch/>
        </p:blipFill>
        <p:spPr>
          <a:xfrm>
            <a:off x="9914013" y="3264113"/>
            <a:ext cx="1949115" cy="2795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" y="666227"/>
            <a:ext cx="881791" cy="9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30177" y="767515"/>
            <a:ext cx="819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4"/>
                </a:solidFill>
                <a:latin typeface="DIN-Bold"/>
                <a:ea typeface="ＭＳ Ｐゴシック" charset="0"/>
                <a:cs typeface="Georgia"/>
              </a:rPr>
              <a:t>	</a:t>
            </a:r>
            <a:r>
              <a:rPr lang="en-GB" sz="3200" b="1" dirty="0" smtClean="0">
                <a:latin typeface="Mostra Nuova Light" panose="020B0604020202020204" charset="0"/>
              </a:rPr>
              <a:t>Wine Training</a:t>
            </a:r>
            <a:endParaRPr lang="en-GB" sz="3200" b="1" dirty="0">
              <a:latin typeface="Mostra Nuova Light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1416" y="1453577"/>
            <a:ext cx="5925374" cy="460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Mostra Nuova Light" panose="020B0604020202020204" charset="0"/>
              </a:rPr>
              <a:t>Our </a:t>
            </a:r>
            <a:r>
              <a:rPr lang="en-GB" dirty="0">
                <a:latin typeface="Mostra Nuova Light" panose="020B0604020202020204" charset="0"/>
              </a:rPr>
              <a:t>philosophy is simple - we want to make wine and spirits fun, easy to understand and accessible to everyone. </a:t>
            </a:r>
            <a:endParaRPr lang="en-GB" dirty="0" smtClean="0">
              <a:latin typeface="Mostra Nuova Light" panose="020B0604020202020204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endParaRPr lang="en-GB" dirty="0" smtClean="0">
              <a:latin typeface="Mostra Nuova Light" panose="020B0604020202020204" charset="0"/>
            </a:endParaRP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Mostra Nuova Light" panose="020B0604020202020204" charset="0"/>
              </a:rPr>
              <a:t>At </a:t>
            </a:r>
            <a:r>
              <a:rPr lang="en-GB" dirty="0">
                <a:latin typeface="Mostra Nuova Light" panose="020B0604020202020204" charset="0"/>
              </a:rPr>
              <a:t>all levels our training is engaging, interactive and relevant</a:t>
            </a:r>
            <a:r>
              <a:rPr lang="en-GB" dirty="0" smtClean="0">
                <a:latin typeface="Mostra Nuova Light" panose="020B0604020202020204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endParaRPr lang="en-GB" dirty="0" smtClean="0">
              <a:latin typeface="Mostra Nuova Light" panose="020B0604020202020204" charset="0"/>
            </a:endParaRP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Mostra Nuova Light" panose="020B0604020202020204" charset="0"/>
              </a:rPr>
              <a:t>We tap into Bibendum’s award winning training team ta variety of customer training including: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Mostra Nuova Light" panose="020B0604020202020204" charset="0"/>
              </a:rPr>
              <a:t>WSET Levels 1,2,3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Mostra Nuova Light" panose="020B0604020202020204" charset="0"/>
              </a:rPr>
              <a:t>On-Site bespoke training days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Mostra Nuova Light" panose="020B0604020202020204" charset="0"/>
              </a:rPr>
              <a:t>Train the Trainer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Mostra Nuova Light" panose="020B0604020202020204" charset="0"/>
              </a:rPr>
              <a:t>Wine Foundations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Mostra Nuova Light" panose="020B0604020202020204" charset="0"/>
              </a:rPr>
              <a:t>Sales Toolkit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dirty="0">
              <a:latin typeface="Mostra Nuova Light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98" y="3577143"/>
            <a:ext cx="4423418" cy="15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98" y="1603889"/>
            <a:ext cx="4423418" cy="1541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" y="666227"/>
            <a:ext cx="881791" cy="9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3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3309" y="963456"/>
            <a:ext cx="849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4"/>
                </a:solidFill>
                <a:latin typeface="HelveticaNeue-CondensedBlack"/>
                <a:ea typeface="ＭＳ Ｐゴシック" charset="0"/>
                <a:cs typeface="Georgia"/>
              </a:defRPr>
            </a:lvl1pPr>
          </a:lstStyle>
          <a:p>
            <a:r>
              <a:rPr lang="en-GB" sz="3200" dirty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THE </a:t>
            </a:r>
            <a:r>
              <a:rPr lang="en-GB" sz="3200" dirty="0" err="1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ViVAS</a:t>
            </a:r>
            <a:r>
              <a:rPr lang="en-GB" sz="3200" dirty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 ADVANTAGE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4431" y="1806552"/>
            <a:ext cx="81783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Unique </a:t>
            </a:r>
            <a:r>
              <a:rPr lang="en-GB" b="1" dirty="0" smtClean="0">
                <a:latin typeface="Mostra Nuova Light" panose="020B0604020202020204" charset="0"/>
              </a:rPr>
              <a:t>joint venture </a:t>
            </a:r>
            <a:r>
              <a:rPr lang="en-GB" dirty="0" smtClean="0">
                <a:latin typeface="Mostra Nuova Light" panose="020B0604020202020204" charset="0"/>
              </a:rPr>
              <a:t>bringing together the market leaders in Wine and Foodservice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The </a:t>
            </a:r>
            <a:r>
              <a:rPr lang="en-GB" b="1" dirty="0" smtClean="0">
                <a:latin typeface="Mostra Nuova Light" panose="020B0604020202020204" charset="0"/>
              </a:rPr>
              <a:t>best of both worlds </a:t>
            </a:r>
            <a:r>
              <a:rPr lang="en-GB" dirty="0" smtClean="0">
                <a:latin typeface="Mostra Nuova Light" panose="020B0604020202020204" charset="0"/>
              </a:rPr>
              <a:t>– award winning wine range delivered alongside food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stra Nuova Light" panose="020B0604020202020204" charset="0"/>
              </a:rPr>
              <a:t>E</a:t>
            </a:r>
            <a:r>
              <a:rPr lang="en-GB" dirty="0" smtClean="0">
                <a:latin typeface="Mostra Nuova Light" panose="020B0604020202020204" charset="0"/>
              </a:rPr>
              <a:t>fficiency of </a:t>
            </a:r>
            <a:r>
              <a:rPr lang="en-GB" b="1" dirty="0" smtClean="0">
                <a:latin typeface="Mostra Nuova Light" panose="020B0604020202020204" charset="0"/>
              </a:rPr>
              <a:t>One Order – One Delivery – One Invoice </a:t>
            </a:r>
            <a:r>
              <a:rPr lang="en-GB" dirty="0" smtClean="0">
                <a:latin typeface="Mostra Nuova Light" panose="020B0604020202020204" charset="0"/>
              </a:rPr>
              <a:t>driving customer cost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Mostra Nuova Light" panose="020B0604020202020204" charset="0"/>
              </a:rPr>
              <a:t>Added value </a:t>
            </a:r>
            <a:r>
              <a:rPr lang="en-GB" dirty="0" smtClean="0">
                <a:latin typeface="Mostra Nuova Light" panose="020B0604020202020204" charset="0"/>
              </a:rPr>
              <a:t>– award winning training, wine </a:t>
            </a:r>
            <a:r>
              <a:rPr lang="en-GB" dirty="0">
                <a:latin typeface="Mostra Nuova Light" panose="020B0604020202020204" charset="0"/>
              </a:rPr>
              <a:t>l</a:t>
            </a:r>
            <a:r>
              <a:rPr lang="en-GB" dirty="0" smtClean="0">
                <a:latin typeface="Mostra Nuova Light" panose="020B0604020202020204" charset="0"/>
              </a:rPr>
              <a:t>ist </a:t>
            </a:r>
            <a:r>
              <a:rPr lang="en-GB" dirty="0">
                <a:latin typeface="Mostra Nuova Light" panose="020B0604020202020204" charset="0"/>
              </a:rPr>
              <a:t>d</a:t>
            </a:r>
            <a:r>
              <a:rPr lang="en-GB" dirty="0" smtClean="0">
                <a:latin typeface="Mostra Nuova Light" panose="020B0604020202020204" charset="0"/>
              </a:rPr>
              <a:t>esign and category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Mostra Nuova Light" panose="020B0604020202020204" charset="0"/>
              </a:rPr>
              <a:t>Wine made easy.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19" t="16672" r="29577" b="19354"/>
          <a:stretch/>
        </p:blipFill>
        <p:spPr>
          <a:xfrm>
            <a:off x="2504086" y="2402485"/>
            <a:ext cx="6698255" cy="3679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3468" y="1300328"/>
            <a:ext cx="849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4"/>
                </a:solidFill>
                <a:latin typeface="HelveticaNeue-CondensedBlack"/>
                <a:ea typeface="ＭＳ Ｐゴシック" charset="0"/>
                <a:cs typeface="Georgia"/>
              </a:defRPr>
            </a:lvl1pPr>
          </a:lstStyle>
          <a:p>
            <a:r>
              <a:rPr lang="en-GB" sz="32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THANK YOU</a:t>
            </a:r>
            <a:endParaRPr lang="en-GB" sz="3200" dirty="0">
              <a:solidFill>
                <a:schemeClr val="tx1"/>
              </a:solidFill>
              <a:latin typeface="Mostra Nuova Light" panose="020B060402020202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80" y="1516912"/>
            <a:ext cx="1677175" cy="6217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720" y="1475479"/>
            <a:ext cx="2203596" cy="81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2587110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Ants Rixon</a:t>
            </a:r>
            <a:endParaRPr lang="en-GB" sz="4800" dirty="0">
              <a:latin typeface="Mostra Nuova Light" panose="020B0302020202060302" pitchFamily="34" charset="0"/>
            </a:endParaRPr>
          </a:p>
          <a:p>
            <a:r>
              <a:rPr lang="en-GB" dirty="0" smtClean="0">
                <a:latin typeface="Mostra Nuova Light" panose="020B0302020202060302" pitchFamily="34" charset="0"/>
              </a:rPr>
              <a:t>Director of Regional Trade</a:t>
            </a:r>
          </a:p>
          <a:p>
            <a:r>
              <a:rPr lang="en-GB" dirty="0" smtClean="0">
                <a:latin typeface="Mostra Nuova Light" panose="020B0302020202060302" pitchFamily="34" charset="0"/>
              </a:rPr>
              <a:t>Bibendum Wine Ltd (in partnership with </a:t>
            </a:r>
            <a:r>
              <a:rPr lang="en-GB" dirty="0" err="1" smtClean="0">
                <a:latin typeface="Mostra Nuova Light" panose="020B0302020202060302" pitchFamily="34" charset="0"/>
              </a:rPr>
              <a:t>Bidfood</a:t>
            </a:r>
            <a:r>
              <a:rPr lang="en-GB" dirty="0" smtClean="0">
                <a:latin typeface="Mostra Nuova Light" panose="020B0302020202060302" pitchFamily="34" charset="0"/>
              </a:rPr>
              <a:t>)</a:t>
            </a:r>
            <a:endParaRPr lang="en-GB" dirty="0">
              <a:latin typeface="Mostra Nuova Light" panose="020B0302020202060302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6378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BAE7FA"/>
                </a:solidFill>
                <a:latin typeface="Mostra Nuova Light" panose="020B0302020202060302" pitchFamily="34" charset="0"/>
              </a:rPr>
              <a:t>Keeping it Simple</a:t>
            </a:r>
            <a:endParaRPr lang="en-GB" sz="5400" b="1" dirty="0">
              <a:solidFill>
                <a:srgbClr val="BAE7FA"/>
              </a:solidFill>
              <a:latin typeface="Mostra Nuova Light" panose="020B0302020202060302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4" y="5641808"/>
            <a:ext cx="1952625" cy="72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34" y="5641809"/>
            <a:ext cx="690385" cy="7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62867" y="5066414"/>
            <a:ext cx="526868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100" dirty="0" smtClean="0">
              <a:solidFill>
                <a:srgbClr val="000000"/>
              </a:solidFill>
              <a:latin typeface="Archer Book"/>
            </a:endParaRPr>
          </a:p>
          <a:p>
            <a:r>
              <a:rPr lang="en-GB" dirty="0" smtClean="0">
                <a:latin typeface="Mostra Nuova Light" panose="020B0604020202020204" charset="0"/>
              </a:rPr>
              <a:t>ANTS RIXON - BIOGRAPHY</a:t>
            </a:r>
            <a:endParaRPr lang="en-GB" dirty="0">
              <a:solidFill>
                <a:schemeClr val="bg1">
                  <a:lumMod val="50000"/>
                </a:schemeClr>
              </a:solidFill>
              <a:latin typeface="Mostra Nuova Light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7714" y="753449"/>
            <a:ext cx="84994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4"/>
                </a:solidFill>
                <a:latin typeface="HelveticaNeue-CondensedBlack"/>
                <a:ea typeface="ＭＳ Ｐゴシック" charset="0"/>
                <a:cs typeface="Georgia"/>
              </a:defRPr>
            </a:lvl1pPr>
          </a:lstStyle>
          <a:p>
            <a:r>
              <a:rPr lang="en-GB" sz="32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Ants </a:t>
            </a:r>
            <a:r>
              <a:rPr lang="en-GB" sz="32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Rixon</a:t>
            </a:r>
          </a:p>
          <a:p>
            <a:r>
              <a:rPr lang="en-GB" sz="20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Director of Regional On Trade - Bibendum</a:t>
            </a:r>
            <a:endParaRPr lang="en-GB" sz="2000" dirty="0" smtClean="0">
              <a:solidFill>
                <a:schemeClr val="tx1"/>
              </a:solidFill>
              <a:latin typeface="Mostra Nuova Light" panose="020B060402020202020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0" y="2161403"/>
            <a:ext cx="1645142" cy="1645142"/>
          </a:xfrm>
          <a:prstGeom prst="rect">
            <a:avLst/>
          </a:prstGeom>
        </p:spPr>
      </p:pic>
      <p:pic>
        <p:nvPicPr>
          <p:cNvPr id="23" name="Picture 22" descr="Image result for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57" y="4244048"/>
            <a:ext cx="2377514" cy="15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Image result for food and drink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51" y="2081931"/>
            <a:ext cx="1804087" cy="18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Image result for W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91" y="2965835"/>
            <a:ext cx="2054149" cy="168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rc_mi" descr="Image result for EDUC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00" y="1796711"/>
            <a:ext cx="3196332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rc_mi" descr="Image result for fami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080" y="3806545"/>
            <a:ext cx="2127422" cy="212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7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4221271"/>
            <a:ext cx="8102154" cy="18055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8768" y="1325281"/>
            <a:ext cx="857245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400" dirty="0">
              <a:solidFill>
                <a:srgbClr val="000000"/>
              </a:solidFill>
              <a:latin typeface="Mostra Nuova Light" panose="020B0604020202020204" charset="0"/>
            </a:endParaRPr>
          </a:p>
          <a:p>
            <a:endParaRPr lang="en-GB" sz="1400" dirty="0">
              <a:latin typeface="Mostra Nuova Light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Mostra Nuova Light" panose="020B0604020202020204" charset="0"/>
              </a:rPr>
              <a:t> </a:t>
            </a:r>
            <a:r>
              <a:rPr lang="en-GB" dirty="0">
                <a:latin typeface="Mostra Nuova Light" panose="020B0604020202020204" charset="0"/>
              </a:rPr>
              <a:t>It all began in a disused car showroom in 1982 with a group of friends selling wine to private customers. </a:t>
            </a:r>
            <a:endParaRPr lang="en-GB" dirty="0" smtClean="0">
              <a:latin typeface="Mostra Nuova Light" panose="020B0604020202020204" charset="0"/>
            </a:endParaRPr>
          </a:p>
          <a:p>
            <a:endParaRPr lang="en-GB" dirty="0" smtClean="0">
              <a:latin typeface="Mostra Nuova Light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35 </a:t>
            </a:r>
            <a:r>
              <a:rPr lang="en-GB" dirty="0">
                <a:latin typeface="Mostra Nuova Light" panose="020B0604020202020204" charset="0"/>
              </a:rPr>
              <a:t>years on </a:t>
            </a:r>
            <a:r>
              <a:rPr lang="en-GB" dirty="0" smtClean="0">
                <a:latin typeface="Mostra Nuova Light" panose="020B0604020202020204" charset="0"/>
              </a:rPr>
              <a:t>we’re still based in Primrose Hill; selling wine </a:t>
            </a:r>
            <a:r>
              <a:rPr lang="en-GB" dirty="0">
                <a:latin typeface="Mostra Nuova Light" panose="020B0604020202020204" charset="0"/>
              </a:rPr>
              <a:t>and spirits to a wide variety of customers...from sporting venues to Michelin starred </a:t>
            </a:r>
            <a:r>
              <a:rPr lang="en-GB" dirty="0" smtClean="0">
                <a:latin typeface="Mostra Nuova Light" panose="020B0604020202020204" charset="0"/>
              </a:rPr>
              <a:t>restaurants.</a:t>
            </a:r>
          </a:p>
          <a:p>
            <a:endParaRPr lang="en-GB" dirty="0" smtClean="0">
              <a:latin typeface="Mostra Nuova Light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What </a:t>
            </a:r>
            <a:r>
              <a:rPr lang="en-GB" dirty="0">
                <a:latin typeface="Mostra Nuova Light" panose="020B0604020202020204" charset="0"/>
              </a:rPr>
              <a:t>started as a ‘stack it high, sell it higher’ fine wine warehouse in 1982 is now part of the largest drinks distributor in the UK, Conviviality Plc.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7714" y="954504"/>
            <a:ext cx="849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4"/>
                </a:solidFill>
                <a:latin typeface="HelveticaNeue-CondensedBlack"/>
                <a:ea typeface="ＭＳ Ｐゴシック" charset="0"/>
                <a:cs typeface="Georgia"/>
              </a:defRPr>
            </a:lvl1pPr>
          </a:lstStyle>
          <a:p>
            <a:r>
              <a:rPr lang="en-GB" sz="32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Bibendum Wine</a:t>
            </a:r>
            <a:endParaRPr lang="en-GB" sz="3200" dirty="0">
              <a:solidFill>
                <a:schemeClr val="tx1"/>
              </a:solidFill>
              <a:latin typeface="Mostra Nuova Light" panose="020B060402020202020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7" y="703499"/>
            <a:ext cx="1677175" cy="6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7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7853" y="1537815"/>
            <a:ext cx="96042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1600" dirty="0">
                <a:latin typeface="Mostra Nuova Light" panose="020B0604020202020204" charset="0"/>
              </a:rPr>
              <a:t>MERCHANT OF THE YEAR 		</a:t>
            </a:r>
            <a:r>
              <a:rPr lang="en-GB" sz="1600" dirty="0" smtClean="0">
                <a:latin typeface="Mostra Nuova Light" panose="020B0604020202020204" charset="0"/>
              </a:rPr>
              <a:t>	Sommelier </a:t>
            </a:r>
            <a:r>
              <a:rPr lang="en-GB" sz="1600" dirty="0">
                <a:latin typeface="Mostra Nuova Light" panose="020B0604020202020204" charset="0"/>
              </a:rPr>
              <a:t>Wine Awards 		2017</a:t>
            </a:r>
          </a:p>
          <a:p>
            <a:r>
              <a:rPr lang="en-GB" sz="1600" dirty="0">
                <a:latin typeface="Mostra Nuova Light" panose="020B0604020202020204" charset="0"/>
              </a:rPr>
              <a:t>INNOVATOR OF THE YEAR 			</a:t>
            </a:r>
            <a:r>
              <a:rPr lang="en-GB" sz="1600" dirty="0" smtClean="0">
                <a:latin typeface="Mostra Nuova Light" panose="020B0604020202020204" charset="0"/>
              </a:rPr>
              <a:t>International </a:t>
            </a:r>
            <a:r>
              <a:rPr lang="en-GB" sz="1600" dirty="0">
                <a:latin typeface="Mostra Nuova Light" panose="020B0604020202020204" charset="0"/>
              </a:rPr>
              <a:t>Wine Challenge	</a:t>
            </a:r>
            <a:r>
              <a:rPr lang="en-GB" sz="1600" dirty="0" smtClean="0">
                <a:latin typeface="Mostra Nuova Light" panose="020B0604020202020204" charset="0"/>
              </a:rPr>
              <a:t>	2016</a:t>
            </a:r>
            <a:endParaRPr lang="en-GB" sz="1600" dirty="0">
              <a:latin typeface="Mostra Nuova Light" panose="020B0604020202020204" charset="0"/>
            </a:endParaRPr>
          </a:p>
          <a:p>
            <a:r>
              <a:rPr lang="en-GB" sz="1600" dirty="0">
                <a:latin typeface="Mostra Nuova Light" panose="020B0604020202020204" charset="0"/>
              </a:rPr>
              <a:t>NEW WORLD MERCHANT OF THE YEAR 		</a:t>
            </a:r>
            <a:r>
              <a:rPr lang="en-GB" sz="1600" dirty="0" smtClean="0">
                <a:latin typeface="Mostra Nuova Light" panose="020B0604020202020204" charset="0"/>
              </a:rPr>
              <a:t>Sommelier </a:t>
            </a:r>
            <a:r>
              <a:rPr lang="en-GB" sz="1600" dirty="0">
                <a:latin typeface="Mostra Nuova Light" panose="020B0604020202020204" charset="0"/>
              </a:rPr>
              <a:t>Wine Awards 		2016</a:t>
            </a:r>
          </a:p>
          <a:p>
            <a:r>
              <a:rPr lang="en-GB" sz="1600" dirty="0">
                <a:latin typeface="Mostra Nuova Light" panose="020B0604020202020204" charset="0"/>
              </a:rPr>
              <a:t>SPECIAL COMMENDATION 			</a:t>
            </a:r>
            <a:r>
              <a:rPr lang="en-GB" sz="1600" dirty="0" smtClean="0">
                <a:latin typeface="Mostra Nuova Light" panose="020B0604020202020204" charset="0"/>
              </a:rPr>
              <a:t>The </a:t>
            </a:r>
            <a:r>
              <a:rPr lang="en-GB" sz="1600" dirty="0">
                <a:latin typeface="Mostra Nuova Light" panose="020B0604020202020204" charset="0"/>
              </a:rPr>
              <a:t>Drinks Business Awards 	</a:t>
            </a:r>
            <a:r>
              <a:rPr lang="en-GB" sz="1600" dirty="0" smtClean="0">
                <a:latin typeface="Mostra Nuova Light" panose="020B0604020202020204" charset="0"/>
              </a:rPr>
              <a:t>	2016</a:t>
            </a:r>
            <a:endParaRPr lang="en-GB" sz="1600" dirty="0">
              <a:latin typeface="Mostra Nuova Light" panose="020B0604020202020204" charset="0"/>
            </a:endParaRPr>
          </a:p>
          <a:p>
            <a:r>
              <a:rPr lang="en-GB" sz="1600" dirty="0">
                <a:latin typeface="Mostra Nuova Light" panose="020B0604020202020204" charset="0"/>
              </a:rPr>
              <a:t>BEST LAUNCH OF THE YEAR 			</a:t>
            </a:r>
            <a:r>
              <a:rPr lang="en-GB" sz="1600" dirty="0" smtClean="0">
                <a:latin typeface="Mostra Nuova Light" panose="020B0604020202020204" charset="0"/>
              </a:rPr>
              <a:t>The </a:t>
            </a:r>
            <a:r>
              <a:rPr lang="en-GB" sz="1600" dirty="0">
                <a:latin typeface="Mostra Nuova Light" panose="020B0604020202020204" charset="0"/>
              </a:rPr>
              <a:t>Drinks Business Awards 	</a:t>
            </a:r>
            <a:r>
              <a:rPr lang="en-GB" sz="1600" dirty="0" smtClean="0">
                <a:latin typeface="Mostra Nuova Light" panose="020B0604020202020204" charset="0"/>
              </a:rPr>
              <a:t>	2015</a:t>
            </a:r>
            <a:endParaRPr lang="en-GB" sz="1600" dirty="0">
              <a:latin typeface="Mostra Nuova Light" panose="020B0604020202020204" charset="0"/>
            </a:endParaRPr>
          </a:p>
          <a:p>
            <a:r>
              <a:rPr lang="en-GB" sz="1600" dirty="0">
                <a:latin typeface="Mostra Nuova Light" panose="020B0604020202020204" charset="0"/>
              </a:rPr>
              <a:t>MERCHANT OF THE YEAR 			</a:t>
            </a:r>
            <a:r>
              <a:rPr lang="en-GB" sz="1600" dirty="0" smtClean="0">
                <a:latin typeface="Mostra Nuova Light" panose="020B0604020202020204" charset="0"/>
              </a:rPr>
              <a:t>Sommelier </a:t>
            </a:r>
            <a:r>
              <a:rPr lang="en-GB" sz="1600" dirty="0">
                <a:latin typeface="Mostra Nuova Light" panose="020B0604020202020204" charset="0"/>
              </a:rPr>
              <a:t>Wine Awards 		2015</a:t>
            </a:r>
            <a:endParaRPr lang="en-GB" sz="1600" dirty="0">
              <a:solidFill>
                <a:srgbClr val="2A2A2A"/>
              </a:solidFill>
              <a:latin typeface="Mostra Nuova Light" panose="020B0604020202020204" charset="0"/>
            </a:endParaRPr>
          </a:p>
        </p:txBody>
      </p:sp>
      <p:pic>
        <p:nvPicPr>
          <p:cNvPr id="1026" name="Picture 2" descr="Our Aw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53" y="3385578"/>
            <a:ext cx="8725263" cy="218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3623" y="767997"/>
            <a:ext cx="849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4"/>
                </a:solidFill>
                <a:latin typeface="HelveticaNeue-CondensedBlack"/>
                <a:ea typeface="ＭＳ Ｐゴシック" charset="0"/>
                <a:cs typeface="Georgia"/>
              </a:defRPr>
            </a:lvl1pPr>
          </a:lstStyle>
          <a:p>
            <a:r>
              <a:rPr lang="en-GB" sz="32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Award Winning Wines</a:t>
            </a:r>
            <a:endParaRPr lang="en-GB" sz="3200" dirty="0">
              <a:solidFill>
                <a:schemeClr val="tx1"/>
              </a:solidFill>
              <a:latin typeface="Mostra Nuova Light" panose="020B060402020202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5" y="705938"/>
            <a:ext cx="1677175" cy="6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4779" y="5736268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093116" y="5557191"/>
            <a:ext cx="709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65924" y="2030108"/>
            <a:ext cx="598429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 smtClean="0">
                <a:latin typeface="Mostra Nuova Light" panose="020B0604020202020204" charset="0"/>
              </a:rPr>
              <a:t>ViVAS</a:t>
            </a:r>
            <a:r>
              <a:rPr lang="en-GB" dirty="0" smtClean="0">
                <a:latin typeface="Mostra Nuova Light" panose="020B0604020202020204" charset="0"/>
              </a:rPr>
              <a:t> was created in 2008  as a joint </a:t>
            </a:r>
            <a:r>
              <a:rPr lang="en-GB" dirty="0">
                <a:latin typeface="Mostra Nuova Light" panose="020B0604020202020204" charset="0"/>
              </a:rPr>
              <a:t>v</a:t>
            </a:r>
            <a:r>
              <a:rPr lang="en-GB" dirty="0" smtClean="0">
                <a:latin typeface="Mostra Nuova Light" panose="020B0604020202020204" charset="0"/>
              </a:rPr>
              <a:t>enture between Bibendum and </a:t>
            </a:r>
            <a:r>
              <a:rPr lang="en-GB" dirty="0" err="1" smtClean="0">
                <a:latin typeface="Mostra Nuova Light" panose="020B0604020202020204" charset="0"/>
              </a:rPr>
              <a:t>Bidfood</a:t>
            </a:r>
            <a:r>
              <a:rPr lang="en-GB" dirty="0">
                <a:latin typeface="Mostra Nuova Light" panose="020B0604020202020204" charset="0"/>
              </a:rPr>
              <a:t> </a:t>
            </a:r>
            <a:r>
              <a:rPr lang="en-GB" dirty="0" smtClean="0">
                <a:latin typeface="Mostra Nuova Light" panose="020B0604020202020204" charset="0"/>
              </a:rPr>
              <a:t>(then 3663).</a:t>
            </a:r>
          </a:p>
          <a:p>
            <a:endParaRPr lang="en-GB" dirty="0" smtClean="0">
              <a:latin typeface="Mostra Nuova Light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The partnership blends </a:t>
            </a:r>
            <a:r>
              <a:rPr lang="en-GB" dirty="0" err="1">
                <a:latin typeface="Mostra Nuova Light" panose="020B0604020202020204" charset="0"/>
              </a:rPr>
              <a:t>Bidfood's</a:t>
            </a:r>
            <a:r>
              <a:rPr lang="en-GB" dirty="0">
                <a:latin typeface="Mostra Nuova Light" panose="020B0604020202020204" charset="0"/>
              </a:rPr>
              <a:t> passion for food and local delivery network with the best quality wines from Bibendum, one of the UK's leading wine specialists</a:t>
            </a:r>
            <a:r>
              <a:rPr lang="en-GB" dirty="0" smtClean="0">
                <a:latin typeface="Mostra Nuova Light" panose="020B060402020202020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Now in our 10th year, </a:t>
            </a:r>
            <a:r>
              <a:rPr lang="en-GB" dirty="0" err="1" smtClean="0">
                <a:latin typeface="Mostra Nuova Light" panose="020B0604020202020204" charset="0"/>
              </a:rPr>
              <a:t>ViVAS</a:t>
            </a:r>
            <a:r>
              <a:rPr lang="en-GB" dirty="0" smtClean="0">
                <a:latin typeface="Mostra Nuova Light" panose="020B0604020202020204" charset="0"/>
              </a:rPr>
              <a:t> is a £30m pa business supplying Wine, Beers and Spirits to a wide variety of customer types across the Free and National On-Trade</a:t>
            </a:r>
          </a:p>
          <a:p>
            <a:endParaRPr lang="en-GB" dirty="0">
              <a:latin typeface="Mostra Nuova Light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57" y="1023414"/>
            <a:ext cx="7075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4"/>
                </a:solidFill>
                <a:latin typeface="HelveticaNeue-CondensedBlack"/>
                <a:ea typeface="ＭＳ Ｐゴシック" charset="0"/>
                <a:cs typeface="Georgia"/>
              </a:defRPr>
            </a:lvl1pPr>
          </a:lstStyle>
          <a:p>
            <a:r>
              <a:rPr lang="en-GB" sz="3200" dirty="0" err="1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ViVAS</a:t>
            </a:r>
            <a:r>
              <a:rPr lang="en-GB" sz="32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 - Wine Made Easy</a:t>
            </a:r>
            <a:endParaRPr lang="en-GB" sz="3200" dirty="0">
              <a:solidFill>
                <a:schemeClr val="tx1"/>
              </a:solidFill>
              <a:latin typeface="Mostra Nuova Light" panose="020B060402020202020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801" t="9243" r="32295" b="5336"/>
          <a:stretch/>
        </p:blipFill>
        <p:spPr>
          <a:xfrm>
            <a:off x="7976937" y="1001604"/>
            <a:ext cx="3471116" cy="4919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" y="666227"/>
            <a:ext cx="881791" cy="9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4779" y="5736268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093116" y="5557191"/>
            <a:ext cx="709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58540" y="1962496"/>
            <a:ext cx="53564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The </a:t>
            </a:r>
            <a:r>
              <a:rPr lang="en-GB" dirty="0" err="1" smtClean="0">
                <a:latin typeface="Mostra Nuova Light" panose="020B0604020202020204" charset="0"/>
              </a:rPr>
              <a:t>ViVAS</a:t>
            </a:r>
            <a:r>
              <a:rPr lang="en-GB" dirty="0" smtClean="0">
                <a:latin typeface="Mostra Nuova Light" panose="020B0604020202020204" charset="0"/>
              </a:rPr>
              <a:t> range is delivered via </a:t>
            </a:r>
            <a:r>
              <a:rPr lang="en-GB" dirty="0" err="1" smtClean="0">
                <a:latin typeface="Mostra Nuova Light" panose="020B0604020202020204" charset="0"/>
              </a:rPr>
              <a:t>Bidfood’s</a:t>
            </a:r>
            <a:r>
              <a:rPr lang="en-GB" dirty="0" smtClean="0">
                <a:latin typeface="Mostra Nuova Light" panose="020B0604020202020204" charset="0"/>
              </a:rPr>
              <a:t> dedicated fleet alongside customers’ food orders</a:t>
            </a:r>
          </a:p>
          <a:p>
            <a:endParaRPr lang="en-GB" dirty="0" smtClean="0">
              <a:latin typeface="Mostra Nuova Light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Because existing food supply routes are in place, the minimum order for </a:t>
            </a:r>
            <a:r>
              <a:rPr lang="en-GB" dirty="0" err="1" smtClean="0">
                <a:latin typeface="Mostra Nuova Light" panose="020B0604020202020204" charset="0"/>
              </a:rPr>
              <a:t>ViVAS</a:t>
            </a:r>
            <a:r>
              <a:rPr lang="en-GB" dirty="0" smtClean="0">
                <a:latin typeface="Mostra Nuova Light" panose="020B0604020202020204" charset="0"/>
              </a:rPr>
              <a:t> is just one case, with next day delivery up to 6 days a week.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Mostra Nuova Light" panose="020B0604020202020204" charset="0"/>
              </a:rPr>
              <a:t>One Order, One </a:t>
            </a:r>
            <a:r>
              <a:rPr lang="en-GB" b="1" dirty="0">
                <a:latin typeface="Mostra Nuova Light" panose="020B0604020202020204" charset="0"/>
              </a:rPr>
              <a:t>D</a:t>
            </a:r>
            <a:r>
              <a:rPr lang="en-GB" b="1" dirty="0" smtClean="0">
                <a:latin typeface="Mostra Nuova Light" panose="020B0604020202020204" charset="0"/>
              </a:rPr>
              <a:t>elivery, One </a:t>
            </a:r>
            <a:r>
              <a:rPr lang="en-GB" b="1" dirty="0">
                <a:latin typeface="Mostra Nuova Light" panose="020B0604020202020204" charset="0"/>
              </a:rPr>
              <a:t>I</a:t>
            </a:r>
            <a:r>
              <a:rPr lang="en-GB" b="1" dirty="0" smtClean="0">
                <a:latin typeface="Mostra Nuova Light" panose="020B0604020202020204" charset="0"/>
              </a:rPr>
              <a:t>nvoice </a:t>
            </a:r>
            <a:r>
              <a:rPr lang="en-GB" dirty="0" smtClean="0">
                <a:latin typeface="Mostra Nuova Light" panose="020B0604020202020204" charset="0"/>
              </a:rPr>
              <a:t>– cutting down admin hours, increasing efficiency and delivering flexibility.</a:t>
            </a:r>
          </a:p>
          <a:p>
            <a:endParaRPr lang="en-GB" dirty="0" smtClean="0">
              <a:latin typeface="Mostra Nuova Light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A unique offering unparalleled in the On-Trade</a:t>
            </a:r>
            <a:endParaRPr lang="en-GB" dirty="0">
              <a:latin typeface="Mostra Nuova Light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" y="666227"/>
            <a:ext cx="881791" cy="924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377" t="39331" r="41922" b="18724"/>
          <a:stretch/>
        </p:blipFill>
        <p:spPr>
          <a:xfrm>
            <a:off x="7158789" y="2227200"/>
            <a:ext cx="4888608" cy="26766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9521" y="1172661"/>
            <a:ext cx="831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4"/>
                </a:solidFill>
                <a:latin typeface="HelveticaNeue-CondensedBlack"/>
                <a:ea typeface="ＭＳ Ｐゴシック" charset="0"/>
                <a:cs typeface="Georgia"/>
              </a:defRPr>
            </a:lvl1pPr>
          </a:lstStyle>
          <a:p>
            <a:r>
              <a:rPr lang="en-GB" sz="32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Flexibility, Efficiency &amp; Logistical Advantage </a:t>
            </a:r>
            <a:endParaRPr lang="en-GB" sz="3200" dirty="0">
              <a:solidFill>
                <a:schemeClr val="tx1"/>
              </a:solidFill>
              <a:latin typeface="Mostra Nuova Light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4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4672088"/>
            <a:ext cx="1420378" cy="1444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9521" y="1006048"/>
            <a:ext cx="437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Mostra Nuova Light" panose="020B0604020202020204" charset="0"/>
              </a:rPr>
              <a:t>Our Range </a:t>
            </a:r>
            <a:r>
              <a:rPr lang="en-GB" sz="3200" b="1" dirty="0">
                <a:latin typeface="Mostra Nuova Light" panose="020B0604020202020204" charset="0"/>
              </a:rPr>
              <a:t>- </a:t>
            </a:r>
            <a:r>
              <a:rPr lang="en-GB" sz="3200" b="1" dirty="0" smtClean="0">
                <a:latin typeface="Mostra Nuova Light" panose="020B0604020202020204" charset="0"/>
              </a:rPr>
              <a:t>Wine </a:t>
            </a:r>
            <a:endParaRPr lang="en-GB" sz="3200" b="1" dirty="0">
              <a:latin typeface="Mostra Nuova Light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9789" y="1679211"/>
            <a:ext cx="582971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stra Nuova Light" panose="020B0604020202020204" charset="0"/>
              </a:rPr>
              <a:t>Our portfolio features over 230 still and sparkling wines from 16 countries worldwide; from Old World classics to New World </a:t>
            </a:r>
            <a:r>
              <a:rPr lang="en-GB" dirty="0" smtClean="0">
                <a:latin typeface="Mostra Nuova Light" panose="020B0604020202020204" charset="0"/>
              </a:rPr>
              <a:t>wonders.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This concise range is designed to reach all the most commercially important touchpoints on any wine list – </a:t>
            </a:r>
            <a:r>
              <a:rPr lang="en-GB" b="1" dirty="0" smtClean="0">
                <a:latin typeface="Mostra Nuova Light" panose="020B0604020202020204" charset="0"/>
              </a:rPr>
              <a:t>simplicity</a:t>
            </a:r>
            <a:r>
              <a:rPr lang="en-GB" dirty="0" smtClean="0">
                <a:latin typeface="Mostra Nuova Light" panose="020B0604020202020204" charset="0"/>
              </a:rPr>
              <a:t> and </a:t>
            </a:r>
            <a:r>
              <a:rPr lang="en-GB" b="1" dirty="0" smtClean="0">
                <a:latin typeface="Mostra Nuova Light" panose="020B0604020202020204" charset="0"/>
              </a:rPr>
              <a:t>relevance </a:t>
            </a:r>
            <a:r>
              <a:rPr lang="en-GB" dirty="0" smtClean="0">
                <a:latin typeface="Mostra Nuova Light" panose="020B0604020202020204" charset="0"/>
              </a:rPr>
              <a:t>are key to the offering.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stra Nuova Light" panose="020B0604020202020204" charset="0"/>
              </a:rPr>
              <a:t>x</a:t>
            </a:r>
            <a:r>
              <a:rPr lang="en-GB" dirty="0" smtClean="0">
                <a:latin typeface="Mostra Nuova Light" panose="020B0604020202020204" charset="0"/>
              </a:rPr>
              <a:t>12  </a:t>
            </a:r>
            <a:r>
              <a:rPr lang="en-GB" dirty="0" err="1" smtClean="0">
                <a:latin typeface="Mostra Nuova Light" panose="020B0604020202020204" charset="0"/>
              </a:rPr>
              <a:t>ViVAS</a:t>
            </a:r>
            <a:r>
              <a:rPr lang="en-GB" dirty="0" smtClean="0">
                <a:latin typeface="Mostra Nuova Light" panose="020B0604020202020204" charset="0"/>
              </a:rPr>
              <a:t> exclusive brands to maintain unique proposition.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Access to Bibendum’s Fine Wine range when required.</a:t>
            </a:r>
          </a:p>
          <a:p>
            <a:endParaRPr lang="en-GB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Bibendum ship from country of origin directly into the </a:t>
            </a:r>
            <a:r>
              <a:rPr lang="en-GB" dirty="0" err="1" smtClean="0">
                <a:latin typeface="Mostra Nuova Light" panose="020B0604020202020204" charset="0"/>
              </a:rPr>
              <a:t>Bidfood</a:t>
            </a:r>
            <a:r>
              <a:rPr lang="en-GB" dirty="0" smtClean="0">
                <a:latin typeface="Mostra Nuova Light" panose="020B0604020202020204" charset="0"/>
              </a:rPr>
              <a:t> network, reducing handling costs and making our pricing very competitive.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Mostra Nuova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>
                  <a:lumMod val="50000"/>
                </a:schemeClr>
              </a:solidFill>
              <a:latin typeface="Mostra Nuova Light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b="17543"/>
          <a:stretch/>
        </p:blipFill>
        <p:spPr>
          <a:xfrm>
            <a:off x="8829190" y="2782428"/>
            <a:ext cx="2929603" cy="1889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b="14297"/>
          <a:stretch/>
        </p:blipFill>
        <p:spPr>
          <a:xfrm>
            <a:off x="8829191" y="840699"/>
            <a:ext cx="2929603" cy="194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21840"/>
          <a:stretch/>
        </p:blipFill>
        <p:spPr>
          <a:xfrm>
            <a:off x="8829189" y="4626653"/>
            <a:ext cx="1509226" cy="1489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" y="666227"/>
            <a:ext cx="881791" cy="9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0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7178" y="2119966"/>
            <a:ext cx="48998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We’re passionate </a:t>
            </a:r>
            <a:r>
              <a:rPr lang="en-GB" dirty="0">
                <a:latin typeface="Mostra Nuova Light" panose="020B0604020202020204" charset="0"/>
              </a:rPr>
              <a:t>about wine but we also have everything in-between to give </a:t>
            </a:r>
            <a:r>
              <a:rPr lang="en-GB" dirty="0" smtClean="0">
                <a:latin typeface="Mostra Nuova Light" panose="020B0604020202020204" charset="0"/>
              </a:rPr>
              <a:t>our customers a one-stop-shop including:</a:t>
            </a:r>
          </a:p>
          <a:p>
            <a:endParaRPr lang="en-GB" dirty="0" smtClean="0">
              <a:latin typeface="Mostra Nuova Light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Craft Lagers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Ciders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Full range of Spirits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Full range of Softs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ostra Nuova Light" panose="020B0604020202020204" charset="0"/>
              </a:rPr>
              <a:t>Miniatures, PETs, Cans, Bottles, 20litre Kegs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>
              <a:latin typeface="Mostra Nuova Light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Mostra Nuova Light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14" y="1418151"/>
            <a:ext cx="6910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4"/>
                </a:solidFill>
                <a:latin typeface="HelveticaNeue-CondensedBlack"/>
                <a:ea typeface="ＭＳ Ｐゴシック" charset="0"/>
                <a:cs typeface="Georgia"/>
              </a:defRPr>
            </a:lvl1pPr>
          </a:lstStyle>
          <a:p>
            <a:r>
              <a:rPr lang="en-GB" sz="3200" dirty="0" smtClean="0">
                <a:solidFill>
                  <a:schemeClr val="tx1"/>
                </a:solidFill>
                <a:latin typeface="Mostra Nuova Light" panose="020B0604020202020204" charset="0"/>
                <a:ea typeface="+mn-ea"/>
                <a:cs typeface="+mn-cs"/>
              </a:rPr>
              <a:t>Beer, Cider, Spirits, RTDs &amp; Softs</a:t>
            </a:r>
            <a:endParaRPr lang="en-GB" sz="3200" dirty="0">
              <a:solidFill>
                <a:schemeClr val="tx1"/>
              </a:solidFill>
              <a:latin typeface="Mostra Nuova Light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" y="666227"/>
            <a:ext cx="881791" cy="92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51" y="1726738"/>
            <a:ext cx="4708705" cy="1570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51" y="3290255"/>
            <a:ext cx="1916935" cy="1437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86" y="3313731"/>
            <a:ext cx="1564468" cy="1414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r="10664"/>
          <a:stretch/>
        </p:blipFill>
        <p:spPr>
          <a:xfrm>
            <a:off x="10566854" y="3301699"/>
            <a:ext cx="1227302" cy="1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A Bridging the Gap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669</Words>
  <Application>Microsoft Office PowerPoint</Application>
  <PresentationFormat>Widescreen</PresentationFormat>
  <Paragraphs>99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MS PGothic</vt:lpstr>
      <vt:lpstr>Arial</vt:lpstr>
      <vt:lpstr>Archer Book</vt:lpstr>
      <vt:lpstr>Calibri Light</vt:lpstr>
      <vt:lpstr>DIN-Bold</vt:lpstr>
      <vt:lpstr>Georgia</vt:lpstr>
      <vt:lpstr>Mostra Nuova Light</vt:lpstr>
      <vt:lpstr>Calibri</vt:lpstr>
      <vt:lpstr>SWA Bridging the Gap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norman</dc:creator>
  <cp:lastModifiedBy>Ants Rixon</cp:lastModifiedBy>
  <cp:revision>64</cp:revision>
  <dcterms:created xsi:type="dcterms:W3CDTF">2017-04-21T13:00:52Z</dcterms:created>
  <dcterms:modified xsi:type="dcterms:W3CDTF">2017-10-18T08:50:53Z</dcterms:modified>
</cp:coreProperties>
</file>